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5" r:id="rId4"/>
    <p:sldId id="284" r:id="rId5"/>
    <p:sldId id="283" r:id="rId6"/>
    <p:sldId id="282" r:id="rId7"/>
    <p:sldId id="288" r:id="rId8"/>
    <p:sldId id="287" r:id="rId9"/>
    <p:sldId id="286" r:id="rId10"/>
    <p:sldId id="289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00" r:id="rId29"/>
    <p:sldId id="298" r:id="rId30"/>
    <p:sldId id="299" r:id="rId31"/>
    <p:sldId id="303" r:id="rId32"/>
    <p:sldId id="301" r:id="rId33"/>
    <p:sldId id="302" r:id="rId34"/>
    <p:sldId id="266" r:id="rId35"/>
    <p:sldId id="304" r:id="rId36"/>
    <p:sldId id="267" r:id="rId37"/>
    <p:sldId id="268" r:id="rId38"/>
    <p:sldId id="269" r:id="rId39"/>
    <p:sldId id="270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8" r:id="rId48"/>
    <p:sldId id="279" r:id="rId49"/>
    <p:sldId id="280" r:id="rId50"/>
    <p:sldId id="281" r:id="rId51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24224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008744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186546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339032" y="323193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75863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31883" y="324463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542982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619183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886302" y="323193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10101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886302" y="3270034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153434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451033" y="326241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23969" y="323591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329112" y="3231933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45615"/>
            <a:ext cx="198882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24224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008744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186546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339032" y="323193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75863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31883" y="324463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542982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619183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886302" y="323193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10101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886302" y="3270034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153434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451033" y="326241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23969" y="323591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329112" y="3231933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088361" y="3242245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008744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3186546" y="3238283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339032" y="3231933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75863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631883" y="3244633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542982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619183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886302" y="3231933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10101" y="3238283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886302" y="3270034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4153434" y="3231933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451033" y="3262413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23969" y="3235919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329112" y="3231933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45615"/>
            <a:ext cx="1202690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2932" y="1121651"/>
            <a:ext cx="3154045" cy="911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 panose="020B0604020202020204"/>
                <a:cs typeface="Arial" panose="020B0604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-12700" y="3331303"/>
            <a:ext cx="1522730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496978" y="3344003"/>
            <a:ext cx="63500" cy="93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00575" y="3331303"/>
            <a:ext cx="240664" cy="1193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49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49.xml"/><Relationship Id="rId4" Type="http://schemas.openxmlformats.org/officeDocument/2006/relationships/slide" Target="slide39.xml"/><Relationship Id="rId3" Type="http://schemas.openxmlformats.org/officeDocument/2006/relationships/image" Target="../media/image13.png"/><Relationship Id="rId2" Type="http://schemas.openxmlformats.org/officeDocument/2006/relationships/slide" Target="slide14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49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slide" Target="slide49.xml"/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49.xml"/><Relationship Id="rId1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49.xml"/><Relationship Id="rId4" Type="http://schemas.openxmlformats.org/officeDocument/2006/relationships/slide" Target="slide39.xml"/><Relationship Id="rId3" Type="http://schemas.openxmlformats.org/officeDocument/2006/relationships/image" Target="../media/image22.png"/><Relationship Id="rId2" Type="http://schemas.openxmlformats.org/officeDocument/2006/relationships/slide" Target="slide14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slide" Target="slide49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49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5.xml"/><Relationship Id="rId6" Type="http://schemas.openxmlformats.org/officeDocument/2006/relationships/slide" Target="slide4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49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5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49.xml"/><Relationship Id="rId4" Type="http://schemas.openxmlformats.org/officeDocument/2006/relationships/slide" Target="slide39.xml"/><Relationship Id="rId3" Type="http://schemas.openxmlformats.org/officeDocument/2006/relationships/image" Target="../media/image56.png"/><Relationship Id="rId2" Type="http://schemas.openxmlformats.org/officeDocument/2006/relationships/slide" Target="slide14.xml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slide" Target="slide49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slide" Target="slide49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slide" Target="slide49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49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4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slide" Target="slide49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49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49.xml"/><Relationship Id="rId1" Type="http://schemas.openxmlformats.org/officeDocument/2006/relationships/image" Target="../media/image7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43559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87965"/>
            <a:ext cx="4483735" cy="876300"/>
            <a:chOff x="87743" y="587965"/>
            <a:chExt cx="4483735" cy="87630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62214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49514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594106"/>
              <a:ext cx="50800" cy="76810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87965"/>
              <a:ext cx="4432935" cy="825500"/>
            </a:xfrm>
            <a:custGeom>
              <a:avLst/>
              <a:gdLst/>
              <a:ahLst/>
              <a:cxnLst/>
              <a:rect l="l" t="t" r="r" b="b"/>
              <a:pathLst>
                <a:path w="4432935" h="825500">
                  <a:moveTo>
                    <a:pt x="4432567" y="0"/>
                  </a:moveTo>
                  <a:lnTo>
                    <a:pt x="0" y="0"/>
                  </a:lnTo>
                  <a:lnTo>
                    <a:pt x="0" y="774249"/>
                  </a:lnTo>
                  <a:lnTo>
                    <a:pt x="4008" y="793973"/>
                  </a:lnTo>
                  <a:lnTo>
                    <a:pt x="14922" y="810126"/>
                  </a:lnTo>
                  <a:lnTo>
                    <a:pt x="31075" y="821041"/>
                  </a:lnTo>
                  <a:lnTo>
                    <a:pt x="50800" y="825049"/>
                  </a:lnTo>
                  <a:lnTo>
                    <a:pt x="4381767" y="825049"/>
                  </a:lnTo>
                  <a:lnTo>
                    <a:pt x="4401492" y="821041"/>
                  </a:lnTo>
                  <a:lnTo>
                    <a:pt x="4417644" y="810126"/>
                  </a:lnTo>
                  <a:lnTo>
                    <a:pt x="4428558" y="793973"/>
                  </a:lnTo>
                  <a:lnTo>
                    <a:pt x="4432567" y="77424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32203"/>
              <a:ext cx="0" cy="749300"/>
            </a:xfrm>
            <a:custGeom>
              <a:avLst/>
              <a:gdLst/>
              <a:ahLst/>
              <a:cxnLst/>
              <a:rect l="l" t="t" r="r" b="b"/>
              <a:pathLst>
                <a:path h="749300">
                  <a:moveTo>
                    <a:pt x="0" y="74906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195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068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59410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64590" y="653615"/>
            <a:ext cx="247904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Intermediate</a:t>
            </a:r>
            <a:r>
              <a:rPr spc="130" dirty="0"/>
              <a:t> </a:t>
            </a:r>
            <a:r>
              <a:rPr dirty="0"/>
              <a:t>Code</a:t>
            </a:r>
            <a:r>
              <a:rPr spc="130" dirty="0"/>
              <a:t> </a:t>
            </a:r>
            <a:r>
              <a:rPr spc="-10" dirty="0"/>
              <a:t>Generation</a:t>
            </a:r>
            <a:endParaRPr spc="-10" dirty="0"/>
          </a:p>
        </p:txBody>
      </p:sp>
      <p:sp>
        <p:nvSpPr>
          <p:cNvPr id="13" name="object 13"/>
          <p:cNvSpPr txBox="1"/>
          <p:nvPr/>
        </p:nvSpPr>
        <p:spPr>
          <a:xfrm>
            <a:off x="1963991" y="914893"/>
            <a:ext cx="680085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Lecture</a:t>
            </a:r>
            <a:r>
              <a:rPr sz="110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18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3556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Chapter</a:t>
            </a:r>
            <a:r>
              <a:rPr sz="1100" spc="-4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6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0365" y="1625598"/>
            <a:ext cx="2007235" cy="8636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Rokan</a:t>
            </a:r>
            <a:r>
              <a:rPr sz="1100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U.</a:t>
            </a:r>
            <a:r>
              <a:rPr sz="1100" spc="-6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Faruqui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225"/>
              </a:spcBef>
            </a:pPr>
            <a:endParaRPr sz="11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955"/>
              </a:lnSpc>
            </a:pPr>
            <a:r>
              <a:rPr sz="800" dirty="0">
                <a:latin typeface="Arial" panose="020B0604020202020204"/>
                <a:cs typeface="Arial" panose="020B0604020202020204"/>
              </a:rPr>
              <a:t>Associate</a:t>
            </a:r>
            <a:r>
              <a:rPr sz="8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800" spc="-10" dirty="0">
                <a:latin typeface="Arial" panose="020B0604020202020204"/>
                <a:cs typeface="Arial" panose="020B0604020202020204"/>
              </a:rPr>
              <a:t>Professor,</a:t>
            </a:r>
            <a:endParaRPr sz="800">
              <a:latin typeface="Arial" panose="020B0604020202020204"/>
              <a:cs typeface="Arial" panose="020B06040202020202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Arial" panose="020B0604020202020204"/>
                <a:cs typeface="Arial" panose="020B0604020202020204"/>
              </a:rPr>
              <a:t>Dept</a:t>
            </a:r>
            <a:r>
              <a:rPr sz="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of</a:t>
            </a:r>
            <a:r>
              <a:rPr sz="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Computer</a:t>
            </a:r>
            <a:r>
              <a:rPr sz="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Science</a:t>
            </a:r>
            <a:r>
              <a:rPr sz="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and</a:t>
            </a:r>
            <a:r>
              <a:rPr sz="8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800" spc="-10" dirty="0">
                <a:latin typeface="Arial" panose="020B0604020202020204"/>
                <a:cs typeface="Arial" panose="020B0604020202020204"/>
              </a:rPr>
              <a:t>Engineering, University</a:t>
            </a:r>
            <a:r>
              <a:rPr sz="8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800" dirty="0">
                <a:latin typeface="Arial" panose="020B0604020202020204"/>
                <a:cs typeface="Arial" panose="020B0604020202020204"/>
              </a:rPr>
              <a:t>of</a:t>
            </a:r>
            <a:r>
              <a:rPr sz="800" spc="10" dirty="0">
                <a:latin typeface="Arial" panose="020B0604020202020204"/>
                <a:cs typeface="Arial" panose="020B0604020202020204"/>
              </a:rPr>
              <a:t> </a:t>
            </a:r>
            <a:r>
              <a:rPr sz="800" spc="-10" dirty="0">
                <a:latin typeface="Arial" panose="020B0604020202020204"/>
                <a:cs typeface="Arial" panose="020B0604020202020204"/>
              </a:rPr>
              <a:t>Chittaong</a:t>
            </a:r>
            <a:endParaRPr sz="800">
              <a:latin typeface="Arial" panose="020B0604020202020204"/>
              <a:cs typeface="Arial" panose="020B0604020202020204"/>
            </a:endParaRPr>
          </a:p>
          <a:p>
            <a:pPr marR="1905" algn="ctr">
              <a:lnSpc>
                <a:spcPts val="915"/>
              </a:lnSpc>
            </a:pPr>
            <a:r>
              <a:rPr sz="800" dirty="0">
                <a:latin typeface="Arial" panose="020B0604020202020204"/>
                <a:cs typeface="Arial" panose="020B0604020202020204"/>
              </a:rPr>
              <a:t>Email:</a:t>
            </a:r>
            <a:r>
              <a:rPr sz="8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800" i="1" spc="-10" dirty="0">
                <a:latin typeface="Arial" panose="020B0604020202020204"/>
                <a:cs typeface="Arial" panose="020B0604020202020204"/>
                <a:hlinkClick r:id="rId4"/>
              </a:rPr>
              <a:t>rokan@cu.ac.bd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6" name="object 1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581" y="1048346"/>
            <a:ext cx="188391" cy="1883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3934" y="1064677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626" y="1042021"/>
            <a:ext cx="15182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Variants</a:t>
            </a:r>
            <a:r>
              <a:rPr sz="1100" spc="-35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of</a:t>
            </a:r>
            <a:r>
              <a:rPr sz="1100" spc="-3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Syntax</a:t>
            </a:r>
            <a:r>
              <a:rPr sz="1100" spc="-3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Trees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" y="1765630"/>
            <a:ext cx="188391" cy="1883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3934" y="1781961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5107" y="1759304"/>
            <a:ext cx="1303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Three</a:t>
            </a:r>
            <a:r>
              <a:rPr sz="1100" spc="-4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Address</a:t>
            </a:r>
            <a:r>
              <a:rPr sz="1100" spc="-4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Code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9" name="object 9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585825"/>
            <a:ext cx="76809" cy="768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967930"/>
            <a:ext cx="76809" cy="768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350035"/>
            <a:ext cx="76809" cy="7680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8" name="object 8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249286" y="1835454"/>
            <a:ext cx="4040504" cy="885190"/>
            <a:chOff x="249286" y="1835454"/>
            <a:chExt cx="4040504" cy="885190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286" y="2082651"/>
              <a:ext cx="4040180" cy="6377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53894" y="1853361"/>
              <a:ext cx="896619" cy="777875"/>
            </a:xfrm>
            <a:custGeom>
              <a:avLst/>
              <a:gdLst/>
              <a:ahLst/>
              <a:cxnLst/>
              <a:rect l="l" t="t" r="r" b="b"/>
              <a:pathLst>
                <a:path w="896619" h="777875">
                  <a:moveTo>
                    <a:pt x="383813" y="38353"/>
                  </a:moveTo>
                  <a:lnTo>
                    <a:pt x="383813" y="38353"/>
                  </a:lnTo>
                  <a:lnTo>
                    <a:pt x="328903" y="38353"/>
                  </a:lnTo>
                  <a:lnTo>
                    <a:pt x="323195" y="38637"/>
                  </a:lnTo>
                  <a:lnTo>
                    <a:pt x="316552" y="39206"/>
                  </a:lnTo>
                  <a:lnTo>
                    <a:pt x="309909" y="39774"/>
                  </a:lnTo>
                  <a:lnTo>
                    <a:pt x="302878" y="40747"/>
                  </a:lnTo>
                  <a:lnTo>
                    <a:pt x="295459" y="42126"/>
                  </a:lnTo>
                  <a:lnTo>
                    <a:pt x="288040" y="43503"/>
                  </a:lnTo>
                  <a:lnTo>
                    <a:pt x="246957" y="56420"/>
                  </a:lnTo>
                  <a:lnTo>
                    <a:pt x="209177" y="75673"/>
                  </a:lnTo>
                  <a:lnTo>
                    <a:pt x="202523" y="80174"/>
                  </a:lnTo>
                  <a:lnTo>
                    <a:pt x="195870" y="84675"/>
                  </a:lnTo>
                  <a:lnTo>
                    <a:pt x="189539" y="89396"/>
                  </a:lnTo>
                  <a:lnTo>
                    <a:pt x="183529" y="94335"/>
                  </a:lnTo>
                  <a:lnTo>
                    <a:pt x="177519" y="99274"/>
                  </a:lnTo>
                  <a:lnTo>
                    <a:pt x="147060" y="130439"/>
                  </a:lnTo>
                  <a:lnTo>
                    <a:pt x="126286" y="155092"/>
                  </a:lnTo>
                  <a:lnTo>
                    <a:pt x="122428" y="159907"/>
                  </a:lnTo>
                  <a:lnTo>
                    <a:pt x="99409" y="190848"/>
                  </a:lnTo>
                  <a:lnTo>
                    <a:pt x="95220" y="196684"/>
                  </a:lnTo>
                  <a:lnTo>
                    <a:pt x="90758" y="202792"/>
                  </a:lnTo>
                  <a:lnTo>
                    <a:pt x="86296" y="208899"/>
                  </a:lnTo>
                  <a:lnTo>
                    <a:pt x="81962" y="214871"/>
                  </a:lnTo>
                  <a:lnTo>
                    <a:pt x="77755" y="220709"/>
                  </a:lnTo>
                  <a:lnTo>
                    <a:pt x="73549" y="226547"/>
                  </a:lnTo>
                  <a:lnTo>
                    <a:pt x="52241" y="253883"/>
                  </a:lnTo>
                  <a:lnTo>
                    <a:pt x="49145" y="257839"/>
                  </a:lnTo>
                  <a:lnTo>
                    <a:pt x="46107" y="261803"/>
                  </a:lnTo>
                  <a:lnTo>
                    <a:pt x="43068" y="265767"/>
                  </a:lnTo>
                  <a:lnTo>
                    <a:pt x="40201" y="269701"/>
                  </a:lnTo>
                  <a:lnTo>
                    <a:pt x="37505" y="273607"/>
                  </a:lnTo>
                  <a:lnTo>
                    <a:pt x="34810" y="277512"/>
                  </a:lnTo>
                  <a:lnTo>
                    <a:pt x="32317" y="281480"/>
                  </a:lnTo>
                  <a:lnTo>
                    <a:pt x="30025" y="285510"/>
                  </a:lnTo>
                  <a:lnTo>
                    <a:pt x="27734" y="289541"/>
                  </a:lnTo>
                  <a:lnTo>
                    <a:pt x="25748" y="293568"/>
                  </a:lnTo>
                  <a:lnTo>
                    <a:pt x="24067" y="297592"/>
                  </a:lnTo>
                  <a:lnTo>
                    <a:pt x="22386" y="301616"/>
                  </a:lnTo>
                  <a:lnTo>
                    <a:pt x="20675" y="305880"/>
                  </a:lnTo>
                  <a:lnTo>
                    <a:pt x="18934" y="310386"/>
                  </a:lnTo>
                  <a:lnTo>
                    <a:pt x="17193" y="314891"/>
                  </a:lnTo>
                  <a:lnTo>
                    <a:pt x="15519" y="319652"/>
                  </a:lnTo>
                  <a:lnTo>
                    <a:pt x="13913" y="324668"/>
                  </a:lnTo>
                  <a:lnTo>
                    <a:pt x="12307" y="329684"/>
                  </a:lnTo>
                  <a:lnTo>
                    <a:pt x="10744" y="334634"/>
                  </a:lnTo>
                  <a:lnTo>
                    <a:pt x="9225" y="339519"/>
                  </a:lnTo>
                  <a:lnTo>
                    <a:pt x="7706" y="344405"/>
                  </a:lnTo>
                  <a:lnTo>
                    <a:pt x="1950" y="366605"/>
                  </a:lnTo>
                  <a:lnTo>
                    <a:pt x="1234" y="370516"/>
                  </a:lnTo>
                  <a:lnTo>
                    <a:pt x="701" y="374369"/>
                  </a:lnTo>
                  <a:lnTo>
                    <a:pt x="350" y="378163"/>
                  </a:lnTo>
                  <a:lnTo>
                    <a:pt x="0" y="381956"/>
                  </a:lnTo>
                  <a:lnTo>
                    <a:pt x="118" y="386044"/>
                  </a:lnTo>
                  <a:lnTo>
                    <a:pt x="705" y="390428"/>
                  </a:lnTo>
                  <a:lnTo>
                    <a:pt x="1292" y="394811"/>
                  </a:lnTo>
                  <a:lnTo>
                    <a:pt x="2406" y="398994"/>
                  </a:lnTo>
                  <a:lnTo>
                    <a:pt x="4048" y="402979"/>
                  </a:lnTo>
                  <a:lnTo>
                    <a:pt x="5690" y="406963"/>
                  </a:lnTo>
                  <a:lnTo>
                    <a:pt x="8142" y="411363"/>
                  </a:lnTo>
                  <a:lnTo>
                    <a:pt x="11404" y="416177"/>
                  </a:lnTo>
                  <a:lnTo>
                    <a:pt x="14666" y="420992"/>
                  </a:lnTo>
                  <a:lnTo>
                    <a:pt x="18027" y="425293"/>
                  </a:lnTo>
                  <a:lnTo>
                    <a:pt x="21487" y="429081"/>
                  </a:lnTo>
                  <a:lnTo>
                    <a:pt x="24946" y="432868"/>
                  </a:lnTo>
                  <a:lnTo>
                    <a:pt x="28564" y="437018"/>
                  </a:lnTo>
                  <a:lnTo>
                    <a:pt x="32341" y="441532"/>
                  </a:lnTo>
                  <a:lnTo>
                    <a:pt x="36118" y="446046"/>
                  </a:lnTo>
                  <a:lnTo>
                    <a:pt x="39629" y="450023"/>
                  </a:lnTo>
                  <a:lnTo>
                    <a:pt x="56085" y="467020"/>
                  </a:lnTo>
                  <a:lnTo>
                    <a:pt x="58739" y="470221"/>
                  </a:lnTo>
                  <a:lnTo>
                    <a:pt x="73377" y="500892"/>
                  </a:lnTo>
                  <a:lnTo>
                    <a:pt x="75536" y="505962"/>
                  </a:lnTo>
                  <a:lnTo>
                    <a:pt x="78176" y="511245"/>
                  </a:lnTo>
                  <a:lnTo>
                    <a:pt x="80815" y="516529"/>
                  </a:lnTo>
                  <a:lnTo>
                    <a:pt x="83575" y="521813"/>
                  </a:lnTo>
                  <a:lnTo>
                    <a:pt x="86456" y="527096"/>
                  </a:lnTo>
                  <a:lnTo>
                    <a:pt x="89336" y="532380"/>
                  </a:lnTo>
                  <a:lnTo>
                    <a:pt x="92712" y="538129"/>
                  </a:lnTo>
                  <a:lnTo>
                    <a:pt x="113692" y="570639"/>
                  </a:lnTo>
                  <a:lnTo>
                    <a:pt x="139631" y="607507"/>
                  </a:lnTo>
                  <a:lnTo>
                    <a:pt x="164758" y="637532"/>
                  </a:lnTo>
                  <a:lnTo>
                    <a:pt x="197049" y="668753"/>
                  </a:lnTo>
                  <a:lnTo>
                    <a:pt x="227187" y="692730"/>
                  </a:lnTo>
                  <a:lnTo>
                    <a:pt x="233191" y="697174"/>
                  </a:lnTo>
                  <a:lnTo>
                    <a:pt x="239076" y="701287"/>
                  </a:lnTo>
                  <a:lnTo>
                    <a:pt x="244843" y="705070"/>
                  </a:lnTo>
                  <a:lnTo>
                    <a:pt x="250611" y="708853"/>
                  </a:lnTo>
                  <a:lnTo>
                    <a:pt x="281084" y="724158"/>
                  </a:lnTo>
                  <a:lnTo>
                    <a:pt x="287146" y="726638"/>
                  </a:lnTo>
                  <a:lnTo>
                    <a:pt x="317667" y="736893"/>
                  </a:lnTo>
                  <a:lnTo>
                    <a:pt x="323123" y="738334"/>
                  </a:lnTo>
                  <a:lnTo>
                    <a:pt x="328578" y="739774"/>
                  </a:lnTo>
                  <a:lnTo>
                    <a:pt x="334034" y="741214"/>
                  </a:lnTo>
                  <a:lnTo>
                    <a:pt x="339490" y="742654"/>
                  </a:lnTo>
                  <a:lnTo>
                    <a:pt x="365605" y="747505"/>
                  </a:lnTo>
                  <a:lnTo>
                    <a:pt x="371032" y="748433"/>
                  </a:lnTo>
                  <a:lnTo>
                    <a:pt x="409483" y="754407"/>
                  </a:lnTo>
                  <a:lnTo>
                    <a:pt x="417748" y="755636"/>
                  </a:lnTo>
                  <a:lnTo>
                    <a:pt x="458139" y="761071"/>
                  </a:lnTo>
                  <a:lnTo>
                    <a:pt x="466284" y="761990"/>
                  </a:lnTo>
                  <a:lnTo>
                    <a:pt x="474353" y="762905"/>
                  </a:lnTo>
                  <a:lnTo>
                    <a:pt x="482346" y="763818"/>
                  </a:lnTo>
                  <a:lnTo>
                    <a:pt x="490264" y="764729"/>
                  </a:lnTo>
                  <a:lnTo>
                    <a:pt x="498095" y="765605"/>
                  </a:lnTo>
                  <a:lnTo>
                    <a:pt x="536359" y="769160"/>
                  </a:lnTo>
                  <a:lnTo>
                    <a:pt x="578744" y="772560"/>
                  </a:lnTo>
                  <a:lnTo>
                    <a:pt x="616958" y="775154"/>
                  </a:lnTo>
                  <a:lnTo>
                    <a:pt x="663410" y="777096"/>
                  </a:lnTo>
                  <a:lnTo>
                    <a:pt x="694502" y="777567"/>
                  </a:lnTo>
                  <a:lnTo>
                    <a:pt x="703452" y="777567"/>
                  </a:lnTo>
                  <a:lnTo>
                    <a:pt x="711506" y="777567"/>
                  </a:lnTo>
                  <a:lnTo>
                    <a:pt x="718664" y="777567"/>
                  </a:lnTo>
                  <a:lnTo>
                    <a:pt x="725822" y="777567"/>
                  </a:lnTo>
                  <a:lnTo>
                    <a:pt x="731850" y="776914"/>
                  </a:lnTo>
                  <a:lnTo>
                    <a:pt x="736750" y="775608"/>
                  </a:lnTo>
                  <a:lnTo>
                    <a:pt x="741650" y="774303"/>
                  </a:lnTo>
                  <a:lnTo>
                    <a:pt x="746310" y="772604"/>
                  </a:lnTo>
                  <a:lnTo>
                    <a:pt x="750730" y="770513"/>
                  </a:lnTo>
                  <a:lnTo>
                    <a:pt x="755150" y="768421"/>
                  </a:lnTo>
                  <a:lnTo>
                    <a:pt x="758738" y="765697"/>
                  </a:lnTo>
                  <a:lnTo>
                    <a:pt x="761491" y="762341"/>
                  </a:lnTo>
                  <a:lnTo>
                    <a:pt x="764245" y="758985"/>
                  </a:lnTo>
                  <a:lnTo>
                    <a:pt x="778024" y="739150"/>
                  </a:lnTo>
                  <a:lnTo>
                    <a:pt x="781058" y="734516"/>
                  </a:lnTo>
                  <a:lnTo>
                    <a:pt x="784257" y="729671"/>
                  </a:lnTo>
                  <a:lnTo>
                    <a:pt x="787621" y="724616"/>
                  </a:lnTo>
                  <a:lnTo>
                    <a:pt x="790985" y="719560"/>
                  </a:lnTo>
                  <a:lnTo>
                    <a:pt x="794229" y="714385"/>
                  </a:lnTo>
                  <a:lnTo>
                    <a:pt x="797352" y="709089"/>
                  </a:lnTo>
                  <a:lnTo>
                    <a:pt x="800475" y="703793"/>
                  </a:lnTo>
                  <a:lnTo>
                    <a:pt x="813716" y="677446"/>
                  </a:lnTo>
                  <a:lnTo>
                    <a:pt x="816306" y="672032"/>
                  </a:lnTo>
                  <a:lnTo>
                    <a:pt x="832907" y="632924"/>
                  </a:lnTo>
                  <a:lnTo>
                    <a:pt x="835068" y="627148"/>
                  </a:lnTo>
                  <a:lnTo>
                    <a:pt x="837228" y="621373"/>
                  </a:lnTo>
                  <a:lnTo>
                    <a:pt x="839389" y="615597"/>
                  </a:lnTo>
                  <a:lnTo>
                    <a:pt x="841549" y="609822"/>
                  </a:lnTo>
                  <a:lnTo>
                    <a:pt x="843709" y="604046"/>
                  </a:lnTo>
                  <a:lnTo>
                    <a:pt x="845869" y="598270"/>
                  </a:lnTo>
                  <a:lnTo>
                    <a:pt x="848030" y="592492"/>
                  </a:lnTo>
                  <a:lnTo>
                    <a:pt x="850190" y="586715"/>
                  </a:lnTo>
                  <a:lnTo>
                    <a:pt x="852350" y="580937"/>
                  </a:lnTo>
                  <a:lnTo>
                    <a:pt x="854511" y="575159"/>
                  </a:lnTo>
                  <a:lnTo>
                    <a:pt x="856671" y="569382"/>
                  </a:lnTo>
                  <a:lnTo>
                    <a:pt x="858907" y="563286"/>
                  </a:lnTo>
                  <a:lnTo>
                    <a:pt x="861219" y="556871"/>
                  </a:lnTo>
                  <a:lnTo>
                    <a:pt x="863531" y="550457"/>
                  </a:lnTo>
                  <a:lnTo>
                    <a:pt x="865693" y="544372"/>
                  </a:lnTo>
                  <a:lnTo>
                    <a:pt x="867706" y="538617"/>
                  </a:lnTo>
                  <a:lnTo>
                    <a:pt x="869719" y="532862"/>
                  </a:lnTo>
                  <a:lnTo>
                    <a:pt x="871583" y="527437"/>
                  </a:lnTo>
                  <a:lnTo>
                    <a:pt x="873297" y="522343"/>
                  </a:lnTo>
                  <a:lnTo>
                    <a:pt x="875011" y="517248"/>
                  </a:lnTo>
                  <a:lnTo>
                    <a:pt x="876567" y="512583"/>
                  </a:lnTo>
                  <a:lnTo>
                    <a:pt x="877964" y="508347"/>
                  </a:lnTo>
                  <a:lnTo>
                    <a:pt x="879360" y="504112"/>
                  </a:lnTo>
                  <a:lnTo>
                    <a:pt x="880720" y="499896"/>
                  </a:lnTo>
                  <a:lnTo>
                    <a:pt x="882041" y="495699"/>
                  </a:lnTo>
                  <a:lnTo>
                    <a:pt x="883363" y="491503"/>
                  </a:lnTo>
                  <a:lnTo>
                    <a:pt x="884655" y="487214"/>
                  </a:lnTo>
                  <a:lnTo>
                    <a:pt x="885917" y="482831"/>
                  </a:lnTo>
                  <a:lnTo>
                    <a:pt x="887179" y="478448"/>
                  </a:lnTo>
                  <a:lnTo>
                    <a:pt x="888344" y="474176"/>
                  </a:lnTo>
                  <a:lnTo>
                    <a:pt x="889413" y="470015"/>
                  </a:lnTo>
                  <a:lnTo>
                    <a:pt x="890481" y="465854"/>
                  </a:lnTo>
                  <a:lnTo>
                    <a:pt x="891482" y="461673"/>
                  </a:lnTo>
                  <a:lnTo>
                    <a:pt x="892413" y="457473"/>
                  </a:lnTo>
                  <a:lnTo>
                    <a:pt x="893345" y="453273"/>
                  </a:lnTo>
                  <a:lnTo>
                    <a:pt x="896047" y="422504"/>
                  </a:lnTo>
                  <a:lnTo>
                    <a:pt x="895671" y="417200"/>
                  </a:lnTo>
                  <a:lnTo>
                    <a:pt x="881213" y="381767"/>
                  </a:lnTo>
                  <a:lnTo>
                    <a:pt x="855165" y="348509"/>
                  </a:lnTo>
                  <a:lnTo>
                    <a:pt x="825745" y="316075"/>
                  </a:lnTo>
                  <a:lnTo>
                    <a:pt x="815912" y="305735"/>
                  </a:lnTo>
                  <a:lnTo>
                    <a:pt x="810452" y="299947"/>
                  </a:lnTo>
                  <a:lnTo>
                    <a:pt x="804586" y="293686"/>
                  </a:lnTo>
                  <a:lnTo>
                    <a:pt x="798314" y="286952"/>
                  </a:lnTo>
                  <a:lnTo>
                    <a:pt x="791758" y="279929"/>
                  </a:lnTo>
                  <a:lnTo>
                    <a:pt x="764069" y="250938"/>
                  </a:lnTo>
                  <a:lnTo>
                    <a:pt x="737538" y="223471"/>
                  </a:lnTo>
                  <a:lnTo>
                    <a:pt x="719685" y="205005"/>
                  </a:lnTo>
                  <a:lnTo>
                    <a:pt x="714091" y="199190"/>
                  </a:lnTo>
                  <a:lnTo>
                    <a:pt x="708581" y="193400"/>
                  </a:lnTo>
                  <a:lnTo>
                    <a:pt x="703156" y="187635"/>
                  </a:lnTo>
                  <a:lnTo>
                    <a:pt x="697814" y="181894"/>
                  </a:lnTo>
                  <a:lnTo>
                    <a:pt x="692437" y="176086"/>
                  </a:lnTo>
                  <a:lnTo>
                    <a:pt x="686905" y="170115"/>
                  </a:lnTo>
                  <a:lnTo>
                    <a:pt x="658084" y="139287"/>
                  </a:lnTo>
                  <a:lnTo>
                    <a:pt x="652528" y="133480"/>
                  </a:lnTo>
                  <a:lnTo>
                    <a:pt x="647098" y="127804"/>
                  </a:lnTo>
                  <a:lnTo>
                    <a:pt x="641820" y="122229"/>
                  </a:lnTo>
                  <a:lnTo>
                    <a:pt x="636693" y="116755"/>
                  </a:lnTo>
                  <a:lnTo>
                    <a:pt x="631717" y="111381"/>
                  </a:lnTo>
                  <a:lnTo>
                    <a:pt x="625185" y="104284"/>
                  </a:lnTo>
                  <a:lnTo>
                    <a:pt x="619438" y="98120"/>
                  </a:lnTo>
                  <a:lnTo>
                    <a:pt x="614479" y="92890"/>
                  </a:lnTo>
                  <a:lnTo>
                    <a:pt x="609518" y="87661"/>
                  </a:lnTo>
                  <a:lnTo>
                    <a:pt x="605097" y="82729"/>
                  </a:lnTo>
                  <a:lnTo>
                    <a:pt x="601214" y="78095"/>
                  </a:lnTo>
                  <a:lnTo>
                    <a:pt x="597331" y="73461"/>
                  </a:lnTo>
                  <a:lnTo>
                    <a:pt x="593830" y="69231"/>
                  </a:lnTo>
                  <a:lnTo>
                    <a:pt x="590712" y="65403"/>
                  </a:lnTo>
                  <a:lnTo>
                    <a:pt x="587592" y="61577"/>
                  </a:lnTo>
                  <a:lnTo>
                    <a:pt x="584302" y="57579"/>
                  </a:lnTo>
                  <a:lnTo>
                    <a:pt x="580840" y="53410"/>
                  </a:lnTo>
                  <a:lnTo>
                    <a:pt x="577379" y="49240"/>
                  </a:lnTo>
                  <a:lnTo>
                    <a:pt x="561581" y="32407"/>
                  </a:lnTo>
                  <a:lnTo>
                    <a:pt x="558292" y="29115"/>
                  </a:lnTo>
                  <a:lnTo>
                    <a:pt x="527089" y="4248"/>
                  </a:lnTo>
                  <a:lnTo>
                    <a:pt x="518616" y="1608"/>
                  </a:lnTo>
                  <a:lnTo>
                    <a:pt x="514215" y="508"/>
                  </a:lnTo>
                  <a:lnTo>
                    <a:pt x="509387" y="0"/>
                  </a:lnTo>
                  <a:lnTo>
                    <a:pt x="504132" y="83"/>
                  </a:lnTo>
                  <a:lnTo>
                    <a:pt x="498878" y="165"/>
                  </a:lnTo>
                  <a:lnTo>
                    <a:pt x="471428" y="4033"/>
                  </a:lnTo>
                  <a:lnTo>
                    <a:pt x="466207" y="5023"/>
                  </a:lnTo>
                  <a:lnTo>
                    <a:pt x="442426" y="9832"/>
                  </a:lnTo>
                  <a:lnTo>
                    <a:pt x="438231" y="10762"/>
                  </a:lnTo>
                  <a:lnTo>
                    <a:pt x="434162" y="11781"/>
                  </a:lnTo>
                  <a:lnTo>
                    <a:pt x="430217" y="12889"/>
                  </a:lnTo>
                  <a:lnTo>
                    <a:pt x="426272" y="13997"/>
                  </a:lnTo>
                  <a:lnTo>
                    <a:pt x="422691" y="15192"/>
                  </a:lnTo>
                  <a:lnTo>
                    <a:pt x="419474" y="16475"/>
                  </a:lnTo>
                  <a:lnTo>
                    <a:pt x="416257" y="17758"/>
                  </a:lnTo>
                  <a:lnTo>
                    <a:pt x="413127" y="19162"/>
                  </a:lnTo>
                  <a:lnTo>
                    <a:pt x="410082" y="20690"/>
                  </a:lnTo>
                  <a:lnTo>
                    <a:pt x="407038" y="22217"/>
                  </a:lnTo>
                  <a:lnTo>
                    <a:pt x="404045" y="23929"/>
                  </a:lnTo>
                  <a:lnTo>
                    <a:pt x="401105" y="25823"/>
                  </a:lnTo>
                  <a:lnTo>
                    <a:pt x="398164" y="27718"/>
                  </a:lnTo>
                  <a:lnTo>
                    <a:pt x="395155" y="29649"/>
                  </a:lnTo>
                  <a:lnTo>
                    <a:pt x="392077" y="31616"/>
                  </a:lnTo>
                  <a:lnTo>
                    <a:pt x="388999" y="33584"/>
                  </a:lnTo>
                  <a:lnTo>
                    <a:pt x="385894" y="35566"/>
                  </a:lnTo>
                  <a:lnTo>
                    <a:pt x="382760" y="37562"/>
                  </a:lnTo>
                  <a:lnTo>
                    <a:pt x="378060" y="40556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02932" y="513916"/>
            <a:ext cx="4079240" cy="14998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Intermediate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code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is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interface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between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front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end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and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back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end </a:t>
            </a:r>
            <a:r>
              <a:rPr sz="1100" dirty="0">
                <a:latin typeface="Arial" panose="020B0604020202020204"/>
                <a:cs typeface="Arial" panose="020B0604020202020204"/>
              </a:rPr>
              <a:t>in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</a:t>
            </a:r>
            <a:r>
              <a:rPr sz="1100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compiler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3000"/>
              </a:lnSpc>
              <a:spcBef>
                <a:spcPts val="30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Ideally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details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source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language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are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confined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front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end </a:t>
            </a:r>
            <a:r>
              <a:rPr sz="1100" dirty="0">
                <a:latin typeface="Arial" panose="020B0604020202020204"/>
                <a:cs typeface="Arial" panose="020B0604020202020204"/>
              </a:rPr>
              <a:t>and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details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target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machines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back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end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(a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m*n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model)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 marR="108585">
              <a:lnSpc>
                <a:spcPct val="103000"/>
              </a:lnSpc>
              <a:spcBef>
                <a:spcPts val="30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In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this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chapter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we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study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intermediate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representations,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static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type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checking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and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intermediate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code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generation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2016125">
              <a:lnSpc>
                <a:spcPct val="100000"/>
              </a:lnSpc>
              <a:spcBef>
                <a:spcPts val="575"/>
              </a:spcBef>
            </a:pPr>
            <a:r>
              <a:rPr sz="195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print</a:t>
            </a:r>
            <a:r>
              <a:rPr sz="1950" spc="1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50" spc="-1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“Hello”;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8872" y="2781966"/>
            <a:ext cx="4568190" cy="326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5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c++</a:t>
            </a:r>
            <a:r>
              <a:rPr sz="1950" spc="7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5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—&gt;[compiler]—&gt;</a:t>
            </a:r>
            <a:r>
              <a:rPr sz="1950" spc="75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950" spc="-10" dirty="0">
                <a:solidFill>
                  <a:srgbClr val="0433FF"/>
                </a:solidFill>
                <a:latin typeface="Arial" panose="020B0604020202020204"/>
                <a:cs typeface="Arial" panose="020B0604020202020204"/>
              </a:rPr>
              <a:t>.exe/asm/bytecode</a:t>
            </a:r>
            <a:endParaRPr sz="195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  <a:endParaRPr spc="-10" dirty="0"/>
          </a:p>
        </p:txBody>
      </p:sp>
      <p:grpSp>
        <p:nvGrpSpPr>
          <p:cNvPr id="3" name="object 3"/>
          <p:cNvGrpSpPr/>
          <p:nvPr/>
        </p:nvGrpSpPr>
        <p:grpSpPr>
          <a:xfrm>
            <a:off x="665378" y="746823"/>
            <a:ext cx="3219450" cy="693420"/>
            <a:chOff x="665378" y="746823"/>
            <a:chExt cx="3219450" cy="69342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65378" y="746823"/>
              <a:ext cx="3219450" cy="50482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83245" y="1246886"/>
              <a:ext cx="325120" cy="193675"/>
            </a:xfrm>
            <a:custGeom>
              <a:avLst/>
              <a:gdLst/>
              <a:ahLst/>
              <a:cxnLst/>
              <a:rect l="l" t="t" r="r" b="b"/>
              <a:pathLst>
                <a:path w="325119" h="193675">
                  <a:moveTo>
                    <a:pt x="318071" y="444"/>
                  </a:moveTo>
                  <a:lnTo>
                    <a:pt x="0" y="187769"/>
                  </a:lnTo>
                  <a:lnTo>
                    <a:pt x="3175" y="193230"/>
                  </a:lnTo>
                  <a:lnTo>
                    <a:pt x="311227" y="11842"/>
                  </a:lnTo>
                  <a:lnTo>
                    <a:pt x="316928" y="1650"/>
                  </a:lnTo>
                  <a:lnTo>
                    <a:pt x="318786" y="1650"/>
                  </a:lnTo>
                  <a:lnTo>
                    <a:pt x="318071" y="444"/>
                  </a:lnTo>
                  <a:close/>
                </a:path>
                <a:path w="325119" h="193675">
                  <a:moveTo>
                    <a:pt x="324871" y="444"/>
                  </a:moveTo>
                  <a:lnTo>
                    <a:pt x="318071" y="444"/>
                  </a:lnTo>
                  <a:lnTo>
                    <a:pt x="321309" y="5905"/>
                  </a:lnTo>
                  <a:lnTo>
                    <a:pt x="311227" y="11842"/>
                  </a:lnTo>
                  <a:lnTo>
                    <a:pt x="295401" y="40131"/>
                  </a:lnTo>
                  <a:lnTo>
                    <a:pt x="294513" y="41656"/>
                  </a:lnTo>
                  <a:lnTo>
                    <a:pt x="294989" y="43243"/>
                  </a:lnTo>
                  <a:lnTo>
                    <a:pt x="295084" y="43561"/>
                  </a:lnTo>
                  <a:lnTo>
                    <a:pt x="296608" y="44450"/>
                  </a:lnTo>
                  <a:lnTo>
                    <a:pt x="298132" y="45275"/>
                  </a:lnTo>
                  <a:lnTo>
                    <a:pt x="300037" y="44767"/>
                  </a:lnTo>
                  <a:lnTo>
                    <a:pt x="300926" y="43243"/>
                  </a:lnTo>
                  <a:lnTo>
                    <a:pt x="324871" y="444"/>
                  </a:lnTo>
                  <a:close/>
                </a:path>
                <a:path w="325119" h="193675">
                  <a:moveTo>
                    <a:pt x="316928" y="1650"/>
                  </a:moveTo>
                  <a:lnTo>
                    <a:pt x="311227" y="11842"/>
                  </a:lnTo>
                  <a:lnTo>
                    <a:pt x="320468" y="6400"/>
                  </a:lnTo>
                  <a:lnTo>
                    <a:pt x="319752" y="6400"/>
                  </a:lnTo>
                  <a:lnTo>
                    <a:pt x="316928" y="1650"/>
                  </a:lnTo>
                  <a:close/>
                </a:path>
                <a:path w="325119" h="193675">
                  <a:moveTo>
                    <a:pt x="325119" y="0"/>
                  </a:moveTo>
                  <a:lnTo>
                    <a:pt x="275589" y="190"/>
                  </a:lnTo>
                  <a:lnTo>
                    <a:pt x="273812" y="190"/>
                  </a:lnTo>
                  <a:lnTo>
                    <a:pt x="272414" y="1650"/>
                  </a:lnTo>
                  <a:lnTo>
                    <a:pt x="272414" y="5143"/>
                  </a:lnTo>
                  <a:lnTo>
                    <a:pt x="273875" y="6540"/>
                  </a:lnTo>
                  <a:lnTo>
                    <a:pt x="307957" y="6400"/>
                  </a:lnTo>
                  <a:lnTo>
                    <a:pt x="318071" y="444"/>
                  </a:lnTo>
                  <a:lnTo>
                    <a:pt x="324871" y="444"/>
                  </a:lnTo>
                  <a:lnTo>
                    <a:pt x="325013" y="190"/>
                  </a:lnTo>
                  <a:lnTo>
                    <a:pt x="325119" y="0"/>
                  </a:lnTo>
                  <a:close/>
                </a:path>
                <a:path w="325119" h="193675">
                  <a:moveTo>
                    <a:pt x="318786" y="1650"/>
                  </a:moveTo>
                  <a:lnTo>
                    <a:pt x="316928" y="1650"/>
                  </a:lnTo>
                  <a:lnTo>
                    <a:pt x="319752" y="6400"/>
                  </a:lnTo>
                  <a:lnTo>
                    <a:pt x="320468" y="6400"/>
                  </a:lnTo>
                  <a:lnTo>
                    <a:pt x="321309" y="5905"/>
                  </a:lnTo>
                  <a:lnTo>
                    <a:pt x="318786" y="1650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60965" y="1246886"/>
              <a:ext cx="181292" cy="19265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789012" y="1440370"/>
            <a:ext cx="117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 panose="020F0502020204030204"/>
                <a:cs typeface="Calibri" panose="020F0502020204030204"/>
              </a:rPr>
              <a:t>Close</a:t>
            </a:r>
            <a:r>
              <a:rPr sz="900" spc="-3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to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source</a:t>
            </a:r>
            <a:r>
              <a:rPr sz="9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language</a:t>
            </a:r>
            <a:r>
              <a:rPr sz="900" spc="5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(e.g.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syntax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tree)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9130" y="1440370"/>
            <a:ext cx="115824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 panose="020F0502020204030204"/>
                <a:cs typeface="Calibri" panose="020F0502020204030204"/>
              </a:rPr>
              <a:t>Close</a:t>
            </a:r>
            <a:r>
              <a:rPr sz="900" spc="-4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to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machine</a:t>
            </a:r>
            <a:r>
              <a:rPr sz="9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langua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5415" y="2127948"/>
            <a:ext cx="2933700" cy="328612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60438" y="2736088"/>
            <a:ext cx="3408679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x</a:t>
            </a:r>
            <a:r>
              <a:rPr sz="9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compilers</a:t>
            </a:r>
            <a:r>
              <a:rPr sz="9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can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be</a:t>
            </a:r>
            <a:r>
              <a:rPr sz="9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built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by</a:t>
            </a:r>
            <a:r>
              <a:rPr sz="9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writing</a:t>
            </a:r>
            <a:r>
              <a:rPr sz="900" spc="-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just</a:t>
            </a:r>
            <a:r>
              <a:rPr sz="9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m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front</a:t>
            </a:r>
            <a:r>
              <a:rPr sz="900" spc="-2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ends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and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n</a:t>
            </a:r>
            <a:r>
              <a:rPr sz="900" spc="-1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back</a:t>
            </a:r>
            <a:r>
              <a:rPr sz="900" spc="-15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900" spc="-2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ends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2" name="object 12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Introduction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3310" y="863377"/>
            <a:ext cx="3219449" cy="5048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7445" y="1823624"/>
            <a:ext cx="2269490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Includes: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76835" indent="-64135">
              <a:lnSpc>
                <a:spcPct val="100000"/>
              </a:lnSpc>
              <a:buFont typeface="Arial" panose="020B0604020202020204"/>
              <a:buChar char="•"/>
              <a:tabLst>
                <a:tab pos="76835" algn="l"/>
              </a:tabLst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Type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checking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64135" marR="5080" indent="-52070">
              <a:lnSpc>
                <a:spcPct val="100000"/>
              </a:lnSpc>
              <a:buFont typeface="Arial" panose="020B0604020202020204"/>
              <a:buChar char="•"/>
              <a:tabLst>
                <a:tab pos="64135" algn="l"/>
                <a:tab pos="76200" algn="l"/>
              </a:tabLst>
            </a:pPr>
            <a:r>
              <a:rPr sz="900" dirty="0">
                <a:latin typeface="Calibri" panose="020F0502020204030204"/>
                <a:cs typeface="Calibri" panose="020F0502020204030204"/>
              </a:rPr>
              <a:t>	Any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syntactic </a:t>
            </a:r>
            <a:r>
              <a:rPr sz="900" dirty="0">
                <a:latin typeface="Calibri" panose="020F0502020204030204"/>
                <a:cs typeface="Calibri" panose="020F0502020204030204"/>
              </a:rPr>
              <a:t>checks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that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remain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after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parsing</a:t>
            </a:r>
            <a:r>
              <a:rPr sz="900" spc="5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(e.g.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ensure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i="1" dirty="0">
                <a:latin typeface="Calibri" panose="020F0502020204030204"/>
                <a:cs typeface="Calibri" panose="020F0502020204030204"/>
              </a:rPr>
              <a:t>break</a:t>
            </a:r>
            <a:r>
              <a:rPr sz="900" i="1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statement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is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enclosed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within</a:t>
            </a:r>
            <a:r>
              <a:rPr sz="900" spc="5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while-</a:t>
            </a:r>
            <a:r>
              <a:rPr sz="900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for-</a:t>
            </a:r>
            <a:r>
              <a:rPr sz="900" dirty="0">
                <a:latin typeface="Calibri" panose="020F0502020204030204"/>
                <a:cs typeface="Calibri" panose="020F0502020204030204"/>
              </a:rPr>
              <a:t>,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or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switch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statements).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4340" y="1172940"/>
            <a:ext cx="349250" cy="687705"/>
          </a:xfrm>
          <a:custGeom>
            <a:avLst/>
            <a:gdLst/>
            <a:ahLst/>
            <a:cxnLst/>
            <a:rect l="l" t="t" r="r" b="b"/>
            <a:pathLst>
              <a:path w="349250" h="687705">
                <a:moveTo>
                  <a:pt x="340138" y="11231"/>
                </a:moveTo>
                <a:lnTo>
                  <a:pt x="334853" y="14696"/>
                </a:lnTo>
                <a:lnTo>
                  <a:pt x="0" y="684403"/>
                </a:lnTo>
                <a:lnTo>
                  <a:pt x="5714" y="687197"/>
                </a:lnTo>
                <a:lnTo>
                  <a:pt x="340543" y="17476"/>
                </a:lnTo>
                <a:lnTo>
                  <a:pt x="340138" y="11231"/>
                </a:lnTo>
                <a:close/>
              </a:path>
              <a:path w="349250" h="687705">
                <a:moveTo>
                  <a:pt x="346026" y="4191"/>
                </a:moveTo>
                <a:lnTo>
                  <a:pt x="340106" y="4191"/>
                </a:lnTo>
                <a:lnTo>
                  <a:pt x="345757" y="7048"/>
                </a:lnTo>
                <a:lnTo>
                  <a:pt x="340543" y="17476"/>
                </a:lnTo>
                <a:lnTo>
                  <a:pt x="342621" y="49466"/>
                </a:lnTo>
                <a:lnTo>
                  <a:pt x="342709" y="51562"/>
                </a:lnTo>
                <a:lnTo>
                  <a:pt x="344233" y="52895"/>
                </a:lnTo>
                <a:lnTo>
                  <a:pt x="347559" y="52895"/>
                </a:lnTo>
                <a:lnTo>
                  <a:pt x="349059" y="51181"/>
                </a:lnTo>
                <a:lnTo>
                  <a:pt x="348932" y="49466"/>
                </a:lnTo>
                <a:lnTo>
                  <a:pt x="346287" y="8255"/>
                </a:lnTo>
                <a:lnTo>
                  <a:pt x="346209" y="7048"/>
                </a:lnTo>
                <a:lnTo>
                  <a:pt x="346132" y="5842"/>
                </a:lnTo>
                <a:lnTo>
                  <a:pt x="346026" y="4191"/>
                </a:lnTo>
                <a:close/>
              </a:path>
              <a:path w="349250" h="687705">
                <a:moveTo>
                  <a:pt x="345757" y="0"/>
                </a:moveTo>
                <a:lnTo>
                  <a:pt x="302831" y="28067"/>
                </a:lnTo>
                <a:lnTo>
                  <a:pt x="302387" y="30035"/>
                </a:lnTo>
                <a:lnTo>
                  <a:pt x="303339" y="31495"/>
                </a:lnTo>
                <a:lnTo>
                  <a:pt x="304355" y="32956"/>
                </a:lnTo>
                <a:lnTo>
                  <a:pt x="306324" y="33400"/>
                </a:lnTo>
                <a:lnTo>
                  <a:pt x="334853" y="14696"/>
                </a:lnTo>
                <a:lnTo>
                  <a:pt x="340106" y="4191"/>
                </a:lnTo>
                <a:lnTo>
                  <a:pt x="346026" y="4191"/>
                </a:lnTo>
                <a:lnTo>
                  <a:pt x="345757" y="0"/>
                </a:lnTo>
                <a:close/>
              </a:path>
              <a:path w="349250" h="687705">
                <a:moveTo>
                  <a:pt x="343371" y="5842"/>
                </a:moveTo>
                <a:lnTo>
                  <a:pt x="339788" y="5842"/>
                </a:lnTo>
                <a:lnTo>
                  <a:pt x="344677" y="8255"/>
                </a:lnTo>
                <a:lnTo>
                  <a:pt x="340138" y="11231"/>
                </a:lnTo>
                <a:lnTo>
                  <a:pt x="340543" y="17476"/>
                </a:lnTo>
                <a:lnTo>
                  <a:pt x="345757" y="7048"/>
                </a:lnTo>
                <a:lnTo>
                  <a:pt x="343371" y="5842"/>
                </a:lnTo>
                <a:close/>
              </a:path>
              <a:path w="349250" h="687705">
                <a:moveTo>
                  <a:pt x="340106" y="4191"/>
                </a:moveTo>
                <a:lnTo>
                  <a:pt x="334853" y="14696"/>
                </a:lnTo>
                <a:lnTo>
                  <a:pt x="340138" y="11231"/>
                </a:lnTo>
                <a:lnTo>
                  <a:pt x="339945" y="8255"/>
                </a:lnTo>
                <a:lnTo>
                  <a:pt x="339866" y="7048"/>
                </a:lnTo>
                <a:lnTo>
                  <a:pt x="339788" y="5842"/>
                </a:lnTo>
                <a:lnTo>
                  <a:pt x="343371" y="5842"/>
                </a:lnTo>
                <a:lnTo>
                  <a:pt x="340106" y="4191"/>
                </a:lnTo>
                <a:close/>
              </a:path>
              <a:path w="349250" h="687705">
                <a:moveTo>
                  <a:pt x="339788" y="5842"/>
                </a:moveTo>
                <a:lnTo>
                  <a:pt x="340138" y="11231"/>
                </a:lnTo>
                <a:lnTo>
                  <a:pt x="344677" y="8255"/>
                </a:lnTo>
                <a:lnTo>
                  <a:pt x="339788" y="5842"/>
                </a:lnTo>
                <a:close/>
              </a:path>
            </a:pathLst>
          </a:custGeom>
          <a:solidFill>
            <a:srgbClr val="4A7EB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8" name="object 8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424549" y="507638"/>
            <a:ext cx="625475" cy="3841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6355" marR="5080" indent="-34290">
              <a:lnSpc>
                <a:spcPct val="101000"/>
              </a:lnSpc>
              <a:spcBef>
                <a:spcPts val="115"/>
              </a:spcBef>
            </a:pPr>
            <a:r>
              <a:rPr sz="115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semantic analysis</a:t>
            </a:r>
            <a:endParaRPr sz="115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4" name="object 14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6026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Outline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581" y="1274978"/>
            <a:ext cx="188391" cy="1883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934" y="12913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 panose="020B0604020202020204"/>
                <a:cs typeface="Arial" panose="020B0604020202020204"/>
              </a:rPr>
              <a:t>1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626" y="1268652"/>
            <a:ext cx="15182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Variants</a:t>
            </a:r>
            <a:r>
              <a:rPr sz="1100" spc="-35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of</a:t>
            </a:r>
            <a:r>
              <a:rPr sz="1100" spc="-3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Syntax</a:t>
            </a:r>
            <a:r>
              <a:rPr sz="1100" spc="-3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Trees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" y="1927504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3934" y="194383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 panose="020B0604020202020204"/>
                <a:cs typeface="Arial" panose="020B0604020202020204"/>
              </a:rPr>
              <a:t>2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107" y="1921178"/>
            <a:ext cx="1303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Three</a:t>
            </a:r>
            <a:r>
              <a:rPr sz="1100" spc="-4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Address</a:t>
            </a:r>
            <a:r>
              <a:rPr sz="1100" spc="-4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spc="-2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Code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1" name="object 11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Variants</a:t>
            </a:r>
            <a:r>
              <a:rPr spc="50" dirty="0"/>
              <a:t> </a:t>
            </a:r>
            <a:r>
              <a:rPr dirty="0"/>
              <a:t>of</a:t>
            </a:r>
            <a:r>
              <a:rPr spc="50" dirty="0"/>
              <a:t> </a:t>
            </a:r>
            <a:r>
              <a:rPr dirty="0"/>
              <a:t>Syntax</a:t>
            </a:r>
            <a:r>
              <a:rPr spc="50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1329359"/>
            <a:ext cx="76809" cy="76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257451"/>
            <a:ext cx="3907790" cy="7461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8321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It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is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sometimes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beneficial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crate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DAG </a:t>
            </a:r>
            <a:r>
              <a:rPr sz="1100" dirty="0">
                <a:latin typeface="Arial" panose="020B0604020202020204"/>
                <a:cs typeface="Arial" panose="020B0604020202020204"/>
              </a:rPr>
              <a:t>instead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tree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for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Expressions.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3000"/>
              </a:lnSpc>
              <a:spcBef>
                <a:spcPts val="30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This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way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we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can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easily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show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common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sub-expressions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and </a:t>
            </a:r>
            <a:r>
              <a:rPr sz="1100" dirty="0">
                <a:latin typeface="Arial" panose="020B0604020202020204"/>
                <a:cs typeface="Arial" panose="020B0604020202020204"/>
              </a:rPr>
              <a:t>then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use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that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knowledge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during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code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generation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711464"/>
            <a:ext cx="76809" cy="768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7" name="object 7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2193937" y="1019627"/>
            <a:ext cx="240029" cy="187325"/>
          </a:xfrm>
          <a:custGeom>
            <a:avLst/>
            <a:gdLst/>
            <a:ahLst/>
            <a:cxnLst/>
            <a:rect l="l" t="t" r="r" b="b"/>
            <a:pathLst>
              <a:path w="240030" h="187325">
                <a:moveTo>
                  <a:pt x="107373" y="0"/>
                </a:moveTo>
                <a:lnTo>
                  <a:pt x="113076" y="38877"/>
                </a:lnTo>
                <a:lnTo>
                  <a:pt x="116438" y="50477"/>
                </a:lnTo>
                <a:lnTo>
                  <a:pt x="118209" y="56639"/>
                </a:lnTo>
                <a:lnTo>
                  <a:pt x="128051" y="95409"/>
                </a:lnTo>
                <a:lnTo>
                  <a:pt x="131853" y="116148"/>
                </a:lnTo>
                <a:lnTo>
                  <a:pt x="132409" y="120706"/>
                </a:lnTo>
                <a:lnTo>
                  <a:pt x="132770" y="124892"/>
                </a:lnTo>
                <a:lnTo>
                  <a:pt x="132936" y="128708"/>
                </a:lnTo>
                <a:lnTo>
                  <a:pt x="133102" y="132525"/>
                </a:lnTo>
                <a:lnTo>
                  <a:pt x="127292" y="149679"/>
                </a:lnTo>
                <a:lnTo>
                  <a:pt x="125065" y="153115"/>
                </a:lnTo>
                <a:lnTo>
                  <a:pt x="122052" y="156530"/>
                </a:lnTo>
                <a:lnTo>
                  <a:pt x="118253" y="159923"/>
                </a:lnTo>
                <a:lnTo>
                  <a:pt x="114453" y="163316"/>
                </a:lnTo>
                <a:lnTo>
                  <a:pt x="110352" y="166646"/>
                </a:lnTo>
                <a:lnTo>
                  <a:pt x="105951" y="169915"/>
                </a:lnTo>
                <a:lnTo>
                  <a:pt x="101550" y="173183"/>
                </a:lnTo>
                <a:lnTo>
                  <a:pt x="97110" y="175946"/>
                </a:lnTo>
                <a:lnTo>
                  <a:pt x="92631" y="178204"/>
                </a:lnTo>
                <a:lnTo>
                  <a:pt x="88153" y="180462"/>
                </a:lnTo>
                <a:lnTo>
                  <a:pt x="58247" y="186708"/>
                </a:lnTo>
                <a:lnTo>
                  <a:pt x="54026" y="186285"/>
                </a:lnTo>
                <a:lnTo>
                  <a:pt x="49805" y="185862"/>
                </a:lnTo>
                <a:lnTo>
                  <a:pt x="28821" y="173569"/>
                </a:lnTo>
                <a:lnTo>
                  <a:pt x="24980" y="169836"/>
                </a:lnTo>
                <a:lnTo>
                  <a:pt x="21306" y="165642"/>
                </a:lnTo>
                <a:lnTo>
                  <a:pt x="17799" y="160987"/>
                </a:lnTo>
                <a:lnTo>
                  <a:pt x="14291" y="156333"/>
                </a:lnTo>
                <a:lnTo>
                  <a:pt x="11290" y="151737"/>
                </a:lnTo>
                <a:lnTo>
                  <a:pt x="8793" y="147201"/>
                </a:lnTo>
                <a:lnTo>
                  <a:pt x="6297" y="142665"/>
                </a:lnTo>
                <a:lnTo>
                  <a:pt x="547" y="116653"/>
                </a:lnTo>
                <a:lnTo>
                  <a:pt x="182" y="111245"/>
                </a:lnTo>
                <a:lnTo>
                  <a:pt x="0" y="105582"/>
                </a:lnTo>
                <a:lnTo>
                  <a:pt x="0" y="99663"/>
                </a:lnTo>
                <a:lnTo>
                  <a:pt x="0" y="93745"/>
                </a:lnTo>
                <a:lnTo>
                  <a:pt x="5288" y="67400"/>
                </a:lnTo>
                <a:lnTo>
                  <a:pt x="6855" y="62687"/>
                </a:lnTo>
                <a:lnTo>
                  <a:pt x="25544" y="31936"/>
                </a:lnTo>
                <a:lnTo>
                  <a:pt x="28050" y="28520"/>
                </a:lnTo>
                <a:lnTo>
                  <a:pt x="30689" y="25784"/>
                </a:lnTo>
                <a:lnTo>
                  <a:pt x="33459" y="23728"/>
                </a:lnTo>
                <a:lnTo>
                  <a:pt x="36230" y="21671"/>
                </a:lnTo>
                <a:lnTo>
                  <a:pt x="60590" y="17014"/>
                </a:lnTo>
                <a:lnTo>
                  <a:pt x="64118" y="17014"/>
                </a:lnTo>
                <a:lnTo>
                  <a:pt x="67645" y="17014"/>
                </a:lnTo>
                <a:lnTo>
                  <a:pt x="99815" y="17014"/>
                </a:lnTo>
                <a:lnTo>
                  <a:pt x="103398" y="16735"/>
                </a:lnTo>
                <a:lnTo>
                  <a:pt x="106928" y="16176"/>
                </a:lnTo>
                <a:lnTo>
                  <a:pt x="110458" y="15618"/>
                </a:lnTo>
                <a:lnTo>
                  <a:pt x="113847" y="15523"/>
                </a:lnTo>
                <a:lnTo>
                  <a:pt x="117095" y="15890"/>
                </a:lnTo>
                <a:lnTo>
                  <a:pt x="120342" y="16257"/>
                </a:lnTo>
                <a:lnTo>
                  <a:pt x="122999" y="17176"/>
                </a:lnTo>
                <a:lnTo>
                  <a:pt x="125064" y="18648"/>
                </a:lnTo>
                <a:lnTo>
                  <a:pt x="127129" y="20119"/>
                </a:lnTo>
                <a:lnTo>
                  <a:pt x="128572" y="22446"/>
                </a:lnTo>
                <a:lnTo>
                  <a:pt x="129393" y="25629"/>
                </a:lnTo>
                <a:lnTo>
                  <a:pt x="130215" y="28813"/>
                </a:lnTo>
                <a:lnTo>
                  <a:pt x="130626" y="32098"/>
                </a:lnTo>
                <a:lnTo>
                  <a:pt x="130626" y="35485"/>
                </a:lnTo>
                <a:lnTo>
                  <a:pt x="130626" y="38871"/>
                </a:lnTo>
                <a:lnTo>
                  <a:pt x="130626" y="62600"/>
                </a:lnTo>
                <a:lnTo>
                  <a:pt x="130800" y="66961"/>
                </a:lnTo>
                <a:lnTo>
                  <a:pt x="131146" y="71368"/>
                </a:lnTo>
                <a:lnTo>
                  <a:pt x="131492" y="75776"/>
                </a:lnTo>
                <a:lnTo>
                  <a:pt x="132095" y="80061"/>
                </a:lnTo>
                <a:lnTo>
                  <a:pt x="132955" y="84224"/>
                </a:lnTo>
                <a:lnTo>
                  <a:pt x="133814" y="88387"/>
                </a:lnTo>
                <a:lnTo>
                  <a:pt x="134929" y="92302"/>
                </a:lnTo>
                <a:lnTo>
                  <a:pt x="136301" y="95968"/>
                </a:lnTo>
                <a:lnTo>
                  <a:pt x="137673" y="99635"/>
                </a:lnTo>
                <a:lnTo>
                  <a:pt x="139044" y="103302"/>
                </a:lnTo>
                <a:lnTo>
                  <a:pt x="140416" y="106969"/>
                </a:lnTo>
                <a:lnTo>
                  <a:pt x="141788" y="110636"/>
                </a:lnTo>
                <a:lnTo>
                  <a:pt x="143069" y="114204"/>
                </a:lnTo>
                <a:lnTo>
                  <a:pt x="144260" y="117674"/>
                </a:lnTo>
                <a:lnTo>
                  <a:pt x="145451" y="121143"/>
                </a:lnTo>
                <a:lnTo>
                  <a:pt x="146605" y="124524"/>
                </a:lnTo>
                <a:lnTo>
                  <a:pt x="147722" y="127815"/>
                </a:lnTo>
                <a:lnTo>
                  <a:pt x="148838" y="131106"/>
                </a:lnTo>
                <a:lnTo>
                  <a:pt x="150001" y="134363"/>
                </a:lnTo>
                <a:lnTo>
                  <a:pt x="151212" y="137586"/>
                </a:lnTo>
                <a:lnTo>
                  <a:pt x="152421" y="140809"/>
                </a:lnTo>
                <a:lnTo>
                  <a:pt x="153941" y="143988"/>
                </a:lnTo>
                <a:lnTo>
                  <a:pt x="155772" y="147123"/>
                </a:lnTo>
                <a:lnTo>
                  <a:pt x="157602" y="150259"/>
                </a:lnTo>
                <a:lnTo>
                  <a:pt x="159863" y="153273"/>
                </a:lnTo>
                <a:lnTo>
                  <a:pt x="162554" y="156166"/>
                </a:lnTo>
                <a:lnTo>
                  <a:pt x="165246" y="159059"/>
                </a:lnTo>
                <a:lnTo>
                  <a:pt x="168328" y="161547"/>
                </a:lnTo>
                <a:lnTo>
                  <a:pt x="171799" y="163630"/>
                </a:lnTo>
                <a:lnTo>
                  <a:pt x="175272" y="165714"/>
                </a:lnTo>
                <a:lnTo>
                  <a:pt x="208295" y="174171"/>
                </a:lnTo>
                <a:lnTo>
                  <a:pt x="211856" y="174122"/>
                </a:lnTo>
                <a:lnTo>
                  <a:pt x="215348" y="173678"/>
                </a:lnTo>
                <a:lnTo>
                  <a:pt x="218841" y="173234"/>
                </a:lnTo>
                <a:lnTo>
                  <a:pt x="234893" y="167602"/>
                </a:lnTo>
                <a:lnTo>
                  <a:pt x="239457" y="165230"/>
                </a:lnTo>
              </a:path>
            </a:pathLst>
          </a:custGeom>
          <a:ln w="3581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2259333" y="403694"/>
            <a:ext cx="878840" cy="794385"/>
            <a:chOff x="2259333" y="403694"/>
            <a:chExt cx="878840" cy="794385"/>
          </a:xfrm>
        </p:grpSpPr>
        <p:sp>
          <p:nvSpPr>
            <p:cNvPr id="12" name="object 12"/>
            <p:cNvSpPr/>
            <p:nvPr/>
          </p:nvSpPr>
          <p:spPr>
            <a:xfrm>
              <a:off x="2482476" y="551949"/>
              <a:ext cx="203835" cy="0"/>
            </a:xfrm>
            <a:custGeom>
              <a:avLst/>
              <a:gdLst/>
              <a:ahLst/>
              <a:cxnLst/>
              <a:rect l="l" t="t" r="r" b="b"/>
              <a:pathLst>
                <a:path w="203835">
                  <a:moveTo>
                    <a:pt x="2" y="3"/>
                  </a:moveTo>
                  <a:lnTo>
                    <a:pt x="50917" y="3"/>
                  </a:lnTo>
                  <a:lnTo>
                    <a:pt x="101833" y="3"/>
                  </a:lnTo>
                  <a:lnTo>
                    <a:pt x="152749" y="3"/>
                  </a:lnTo>
                  <a:lnTo>
                    <a:pt x="203665" y="3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84494" y="464410"/>
              <a:ext cx="0" cy="157480"/>
            </a:xfrm>
            <a:custGeom>
              <a:avLst/>
              <a:gdLst/>
              <a:ahLst/>
              <a:cxnLst/>
              <a:rect l="l" t="t" r="r" b="b"/>
              <a:pathLst>
                <a:path h="157479">
                  <a:moveTo>
                    <a:pt x="0" y="0"/>
                  </a:moveTo>
                  <a:lnTo>
                    <a:pt x="0" y="39243"/>
                  </a:lnTo>
                  <a:lnTo>
                    <a:pt x="0" y="78487"/>
                  </a:lnTo>
                  <a:lnTo>
                    <a:pt x="0" y="117731"/>
                  </a:lnTo>
                  <a:lnTo>
                    <a:pt x="0" y="156975"/>
                  </a:lnTo>
                </a:path>
              </a:pathLst>
            </a:custGeom>
            <a:ln w="35810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70524" y="664914"/>
              <a:ext cx="119380" cy="217170"/>
            </a:xfrm>
            <a:custGeom>
              <a:avLst/>
              <a:gdLst/>
              <a:ahLst/>
              <a:cxnLst/>
              <a:rect l="l" t="t" r="r" b="b"/>
              <a:pathLst>
                <a:path w="119380" h="217169">
                  <a:moveTo>
                    <a:pt x="119374" y="3"/>
                  </a:moveTo>
                  <a:lnTo>
                    <a:pt x="95499" y="43402"/>
                  </a:lnTo>
                  <a:lnTo>
                    <a:pt x="71625" y="86802"/>
                  </a:lnTo>
                  <a:lnTo>
                    <a:pt x="47752" y="130201"/>
                  </a:lnTo>
                  <a:lnTo>
                    <a:pt x="23878" y="173601"/>
                  </a:lnTo>
                  <a:lnTo>
                    <a:pt x="4" y="217001"/>
                  </a:lnTo>
                </a:path>
              </a:pathLst>
            </a:custGeom>
            <a:ln w="35812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09675" y="624751"/>
              <a:ext cx="299720" cy="299720"/>
            </a:xfrm>
            <a:custGeom>
              <a:avLst/>
              <a:gdLst/>
              <a:ahLst/>
              <a:cxnLst/>
              <a:rect l="l" t="t" r="r" b="b"/>
              <a:pathLst>
                <a:path w="299719" h="299719">
                  <a:moveTo>
                    <a:pt x="-3" y="0"/>
                  </a:moveTo>
                  <a:lnTo>
                    <a:pt x="37393" y="37394"/>
                  </a:lnTo>
                  <a:lnTo>
                    <a:pt x="74789" y="74790"/>
                  </a:lnTo>
                  <a:lnTo>
                    <a:pt x="112186" y="112185"/>
                  </a:lnTo>
                  <a:lnTo>
                    <a:pt x="149582" y="149581"/>
                  </a:lnTo>
                  <a:lnTo>
                    <a:pt x="186979" y="186976"/>
                  </a:lnTo>
                  <a:lnTo>
                    <a:pt x="224375" y="224372"/>
                  </a:lnTo>
                  <a:lnTo>
                    <a:pt x="261772" y="261767"/>
                  </a:lnTo>
                  <a:lnTo>
                    <a:pt x="299168" y="299163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96420" y="1056220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>
                  <a:moveTo>
                    <a:pt x="123413" y="61708"/>
                  </a:moveTo>
                  <a:lnTo>
                    <a:pt x="118564" y="37688"/>
                  </a:lnTo>
                  <a:lnTo>
                    <a:pt x="105340" y="18074"/>
                  </a:lnTo>
                  <a:lnTo>
                    <a:pt x="85726" y="4849"/>
                  </a:lnTo>
                  <a:lnTo>
                    <a:pt x="61708" y="0"/>
                  </a:lnTo>
                  <a:lnTo>
                    <a:pt x="37690" y="4849"/>
                  </a:lnTo>
                  <a:lnTo>
                    <a:pt x="18077" y="18074"/>
                  </a:lnTo>
                  <a:lnTo>
                    <a:pt x="4853" y="37688"/>
                  </a:lnTo>
                  <a:lnTo>
                    <a:pt x="4" y="61708"/>
                  </a:lnTo>
                  <a:lnTo>
                    <a:pt x="4853" y="85728"/>
                  </a:lnTo>
                  <a:lnTo>
                    <a:pt x="18077" y="105343"/>
                  </a:lnTo>
                  <a:lnTo>
                    <a:pt x="37690" y="118568"/>
                  </a:lnTo>
                  <a:lnTo>
                    <a:pt x="61708" y="123417"/>
                  </a:lnTo>
                  <a:lnTo>
                    <a:pt x="85726" y="118568"/>
                  </a:lnTo>
                  <a:lnTo>
                    <a:pt x="105340" y="105343"/>
                  </a:lnTo>
                  <a:lnTo>
                    <a:pt x="118564" y="85728"/>
                  </a:lnTo>
                  <a:lnTo>
                    <a:pt x="123413" y="61708"/>
                  </a:lnTo>
                  <a:close/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89494" y="972035"/>
              <a:ext cx="0" cy="139700"/>
            </a:xfrm>
            <a:custGeom>
              <a:avLst/>
              <a:gdLst/>
              <a:ahLst/>
              <a:cxnLst/>
              <a:rect l="l" t="t" r="r" b="b"/>
              <a:pathLst>
                <a:path h="139700">
                  <a:moveTo>
                    <a:pt x="-3" y="-3"/>
                  </a:moveTo>
                  <a:lnTo>
                    <a:pt x="-3" y="34893"/>
                  </a:lnTo>
                  <a:lnTo>
                    <a:pt x="-3" y="69790"/>
                  </a:lnTo>
                  <a:lnTo>
                    <a:pt x="-3" y="104687"/>
                  </a:lnTo>
                  <a:lnTo>
                    <a:pt x="-3" y="139584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77240" y="421601"/>
              <a:ext cx="209550" cy="107314"/>
            </a:xfrm>
            <a:custGeom>
              <a:avLst/>
              <a:gdLst/>
              <a:ahLst/>
              <a:cxnLst/>
              <a:rect l="l" t="t" r="r" b="b"/>
              <a:pathLst>
                <a:path w="209550" h="107315">
                  <a:moveTo>
                    <a:pt x="2" y="-1"/>
                  </a:moveTo>
                  <a:lnTo>
                    <a:pt x="41877" y="21452"/>
                  </a:lnTo>
                  <a:lnTo>
                    <a:pt x="83751" y="42905"/>
                  </a:lnTo>
                  <a:lnTo>
                    <a:pt x="125625" y="64358"/>
                  </a:lnTo>
                  <a:lnTo>
                    <a:pt x="167500" y="85812"/>
                  </a:lnTo>
                  <a:lnTo>
                    <a:pt x="209374" y="107265"/>
                  </a:lnTo>
                </a:path>
              </a:pathLst>
            </a:custGeom>
            <a:ln w="358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1665430" y="345973"/>
            <a:ext cx="394335" cy="297815"/>
            <a:chOff x="1665430" y="345973"/>
            <a:chExt cx="394335" cy="297815"/>
          </a:xfrm>
        </p:grpSpPr>
        <p:sp>
          <p:nvSpPr>
            <p:cNvPr id="20" name="object 20"/>
            <p:cNvSpPr/>
            <p:nvPr/>
          </p:nvSpPr>
          <p:spPr>
            <a:xfrm>
              <a:off x="1910770" y="363880"/>
              <a:ext cx="106045" cy="0"/>
            </a:xfrm>
            <a:custGeom>
              <a:avLst/>
              <a:gdLst/>
              <a:ahLst/>
              <a:cxnLst/>
              <a:rect l="l" t="t" r="r" b="b"/>
              <a:pathLst>
                <a:path w="106044">
                  <a:moveTo>
                    <a:pt x="-3" y="-1"/>
                  </a:moveTo>
                  <a:lnTo>
                    <a:pt x="26363" y="-1"/>
                  </a:lnTo>
                  <a:lnTo>
                    <a:pt x="52731" y="-1"/>
                  </a:lnTo>
                  <a:lnTo>
                    <a:pt x="79099" y="-1"/>
                  </a:lnTo>
                  <a:lnTo>
                    <a:pt x="105466" y="-1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920744" y="435909"/>
              <a:ext cx="139065" cy="0"/>
            </a:xfrm>
            <a:custGeom>
              <a:avLst/>
              <a:gdLst/>
              <a:ahLst/>
              <a:cxnLst/>
              <a:rect l="l" t="t" r="r" b="b"/>
              <a:pathLst>
                <a:path w="139064">
                  <a:moveTo>
                    <a:pt x="0" y="4"/>
                  </a:moveTo>
                  <a:lnTo>
                    <a:pt x="34625" y="4"/>
                  </a:lnTo>
                  <a:lnTo>
                    <a:pt x="69250" y="4"/>
                  </a:lnTo>
                  <a:lnTo>
                    <a:pt x="103875" y="4"/>
                  </a:lnTo>
                  <a:lnTo>
                    <a:pt x="138500" y="4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683337" y="433898"/>
              <a:ext cx="139700" cy="191770"/>
            </a:xfrm>
            <a:custGeom>
              <a:avLst/>
              <a:gdLst/>
              <a:ahLst/>
              <a:cxnLst/>
              <a:rect l="l" t="t" r="r" b="b"/>
              <a:pathLst>
                <a:path w="139700" h="191770">
                  <a:moveTo>
                    <a:pt x="139593" y="-3"/>
                  </a:moveTo>
                  <a:lnTo>
                    <a:pt x="111674" y="38295"/>
                  </a:lnTo>
                  <a:lnTo>
                    <a:pt x="83754" y="76593"/>
                  </a:lnTo>
                  <a:lnTo>
                    <a:pt x="55835" y="114892"/>
                  </a:lnTo>
                  <a:lnTo>
                    <a:pt x="27916" y="153190"/>
                  </a:lnTo>
                  <a:lnTo>
                    <a:pt x="-2" y="191488"/>
                  </a:lnTo>
                </a:path>
              </a:pathLst>
            </a:custGeom>
            <a:ln w="3581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1499665" y="739730"/>
            <a:ext cx="201295" cy="286385"/>
          </a:xfrm>
          <a:custGeom>
            <a:avLst/>
            <a:gdLst/>
            <a:ahLst/>
            <a:cxnLst/>
            <a:rect l="l" t="t" r="r" b="b"/>
            <a:pathLst>
              <a:path w="201294" h="286384">
                <a:moveTo>
                  <a:pt x="201068" y="48297"/>
                </a:moveTo>
                <a:lnTo>
                  <a:pt x="196196" y="42155"/>
                </a:lnTo>
                <a:lnTo>
                  <a:pt x="192295" y="37641"/>
                </a:lnTo>
                <a:lnTo>
                  <a:pt x="189364" y="34757"/>
                </a:lnTo>
                <a:lnTo>
                  <a:pt x="186435" y="31872"/>
                </a:lnTo>
                <a:lnTo>
                  <a:pt x="167641" y="19158"/>
                </a:lnTo>
                <a:lnTo>
                  <a:pt x="163389" y="16737"/>
                </a:lnTo>
                <a:lnTo>
                  <a:pt x="159148" y="14565"/>
                </a:lnTo>
                <a:lnTo>
                  <a:pt x="154916" y="12643"/>
                </a:lnTo>
                <a:lnTo>
                  <a:pt x="150685" y="10722"/>
                </a:lnTo>
                <a:lnTo>
                  <a:pt x="146470" y="9088"/>
                </a:lnTo>
                <a:lnTo>
                  <a:pt x="142269" y="7741"/>
                </a:lnTo>
                <a:lnTo>
                  <a:pt x="138069" y="6394"/>
                </a:lnTo>
                <a:lnTo>
                  <a:pt x="114108" y="3019"/>
                </a:lnTo>
                <a:lnTo>
                  <a:pt x="108956" y="2458"/>
                </a:lnTo>
                <a:lnTo>
                  <a:pt x="103823" y="1997"/>
                </a:lnTo>
                <a:lnTo>
                  <a:pt x="98710" y="1634"/>
                </a:lnTo>
                <a:lnTo>
                  <a:pt x="93597" y="1270"/>
                </a:lnTo>
                <a:lnTo>
                  <a:pt x="88724" y="907"/>
                </a:lnTo>
                <a:lnTo>
                  <a:pt x="84092" y="544"/>
                </a:lnTo>
                <a:lnTo>
                  <a:pt x="79461" y="181"/>
                </a:lnTo>
                <a:lnTo>
                  <a:pt x="75070" y="0"/>
                </a:lnTo>
                <a:lnTo>
                  <a:pt x="70919" y="0"/>
                </a:lnTo>
                <a:lnTo>
                  <a:pt x="66769" y="0"/>
                </a:lnTo>
                <a:lnTo>
                  <a:pt x="62840" y="248"/>
                </a:lnTo>
                <a:lnTo>
                  <a:pt x="59132" y="746"/>
                </a:lnTo>
                <a:lnTo>
                  <a:pt x="55423" y="1245"/>
                </a:lnTo>
                <a:lnTo>
                  <a:pt x="51934" y="2179"/>
                </a:lnTo>
                <a:lnTo>
                  <a:pt x="48664" y="3551"/>
                </a:lnTo>
                <a:lnTo>
                  <a:pt x="45393" y="4923"/>
                </a:lnTo>
                <a:lnTo>
                  <a:pt x="42297" y="6814"/>
                </a:lnTo>
                <a:lnTo>
                  <a:pt x="39375" y="9226"/>
                </a:lnTo>
                <a:lnTo>
                  <a:pt x="36453" y="11637"/>
                </a:lnTo>
                <a:lnTo>
                  <a:pt x="33577" y="14433"/>
                </a:lnTo>
                <a:lnTo>
                  <a:pt x="30747" y="17615"/>
                </a:lnTo>
                <a:lnTo>
                  <a:pt x="27916" y="20796"/>
                </a:lnTo>
                <a:lnTo>
                  <a:pt x="25243" y="24174"/>
                </a:lnTo>
                <a:lnTo>
                  <a:pt x="22729" y="27750"/>
                </a:lnTo>
                <a:lnTo>
                  <a:pt x="20213" y="31325"/>
                </a:lnTo>
                <a:lnTo>
                  <a:pt x="17751" y="35135"/>
                </a:lnTo>
                <a:lnTo>
                  <a:pt x="15342" y="39180"/>
                </a:lnTo>
                <a:lnTo>
                  <a:pt x="12932" y="43224"/>
                </a:lnTo>
                <a:lnTo>
                  <a:pt x="10705" y="47359"/>
                </a:lnTo>
                <a:lnTo>
                  <a:pt x="8659" y="51584"/>
                </a:lnTo>
                <a:lnTo>
                  <a:pt x="6613" y="55809"/>
                </a:lnTo>
                <a:lnTo>
                  <a:pt x="4931" y="60380"/>
                </a:lnTo>
                <a:lnTo>
                  <a:pt x="3613" y="65296"/>
                </a:lnTo>
                <a:lnTo>
                  <a:pt x="2295" y="70212"/>
                </a:lnTo>
                <a:lnTo>
                  <a:pt x="1364" y="75226"/>
                </a:lnTo>
                <a:lnTo>
                  <a:pt x="818" y="80337"/>
                </a:lnTo>
                <a:lnTo>
                  <a:pt x="272" y="85448"/>
                </a:lnTo>
                <a:lnTo>
                  <a:pt x="0" y="90467"/>
                </a:lnTo>
                <a:lnTo>
                  <a:pt x="0" y="95394"/>
                </a:lnTo>
                <a:lnTo>
                  <a:pt x="0" y="100320"/>
                </a:lnTo>
                <a:lnTo>
                  <a:pt x="0" y="148494"/>
                </a:lnTo>
                <a:lnTo>
                  <a:pt x="97" y="154653"/>
                </a:lnTo>
                <a:lnTo>
                  <a:pt x="292" y="160812"/>
                </a:lnTo>
                <a:lnTo>
                  <a:pt x="487" y="166971"/>
                </a:lnTo>
                <a:lnTo>
                  <a:pt x="960" y="173003"/>
                </a:lnTo>
                <a:lnTo>
                  <a:pt x="1711" y="178907"/>
                </a:lnTo>
                <a:lnTo>
                  <a:pt x="2463" y="184811"/>
                </a:lnTo>
                <a:lnTo>
                  <a:pt x="3606" y="190572"/>
                </a:lnTo>
                <a:lnTo>
                  <a:pt x="5142" y="196192"/>
                </a:lnTo>
                <a:lnTo>
                  <a:pt x="6677" y="201812"/>
                </a:lnTo>
                <a:lnTo>
                  <a:pt x="18193" y="229710"/>
                </a:lnTo>
                <a:lnTo>
                  <a:pt x="20694" y="235135"/>
                </a:lnTo>
                <a:lnTo>
                  <a:pt x="33651" y="257859"/>
                </a:lnTo>
                <a:lnTo>
                  <a:pt x="36185" y="261704"/>
                </a:lnTo>
                <a:lnTo>
                  <a:pt x="38666" y="265288"/>
                </a:lnTo>
                <a:lnTo>
                  <a:pt x="41097" y="268608"/>
                </a:lnTo>
                <a:lnTo>
                  <a:pt x="43526" y="271928"/>
                </a:lnTo>
                <a:lnTo>
                  <a:pt x="46037" y="274813"/>
                </a:lnTo>
                <a:lnTo>
                  <a:pt x="48626" y="277261"/>
                </a:lnTo>
                <a:lnTo>
                  <a:pt x="51216" y="279710"/>
                </a:lnTo>
                <a:lnTo>
                  <a:pt x="54010" y="281616"/>
                </a:lnTo>
                <a:lnTo>
                  <a:pt x="57009" y="282980"/>
                </a:lnTo>
                <a:lnTo>
                  <a:pt x="60008" y="284343"/>
                </a:lnTo>
                <a:lnTo>
                  <a:pt x="63345" y="285230"/>
                </a:lnTo>
                <a:lnTo>
                  <a:pt x="67022" y="285641"/>
                </a:lnTo>
                <a:lnTo>
                  <a:pt x="70700" y="286052"/>
                </a:lnTo>
                <a:lnTo>
                  <a:pt x="74414" y="286188"/>
                </a:lnTo>
                <a:lnTo>
                  <a:pt x="78166" y="286049"/>
                </a:lnTo>
                <a:lnTo>
                  <a:pt x="81918" y="285909"/>
                </a:lnTo>
                <a:lnTo>
                  <a:pt x="85610" y="285472"/>
                </a:lnTo>
                <a:lnTo>
                  <a:pt x="89244" y="284735"/>
                </a:lnTo>
                <a:lnTo>
                  <a:pt x="92878" y="283998"/>
                </a:lnTo>
                <a:lnTo>
                  <a:pt x="96609" y="283010"/>
                </a:lnTo>
                <a:lnTo>
                  <a:pt x="100437" y="281768"/>
                </a:lnTo>
                <a:lnTo>
                  <a:pt x="104266" y="280528"/>
                </a:lnTo>
                <a:lnTo>
                  <a:pt x="108138" y="279203"/>
                </a:lnTo>
                <a:lnTo>
                  <a:pt x="112054" y="277794"/>
                </a:lnTo>
                <a:lnTo>
                  <a:pt x="115970" y="276385"/>
                </a:lnTo>
                <a:lnTo>
                  <a:pt x="119916" y="275121"/>
                </a:lnTo>
                <a:lnTo>
                  <a:pt x="123892" y="274002"/>
                </a:lnTo>
                <a:lnTo>
                  <a:pt x="129856" y="272325"/>
                </a:lnTo>
              </a:path>
            </a:pathLst>
          </a:custGeom>
          <a:ln w="3581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6" name="object 26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9861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Syntax</a:t>
            </a:r>
            <a:r>
              <a:rPr sz="1400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5" name="object 5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61518" y="387472"/>
            <a:ext cx="4264025" cy="2880360"/>
            <a:chOff x="161518" y="387472"/>
            <a:chExt cx="4264025" cy="2880360"/>
          </a:xfrm>
        </p:grpSpPr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9184" y="387472"/>
              <a:ext cx="3933425" cy="156772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1518" y="1889925"/>
              <a:ext cx="4263796" cy="137758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3129" y="2435137"/>
              <a:ext cx="1562100" cy="0"/>
            </a:xfrm>
            <a:custGeom>
              <a:avLst/>
              <a:gdLst/>
              <a:ahLst/>
              <a:cxnLst/>
              <a:rect l="l" t="t" r="r" b="b"/>
              <a:pathLst>
                <a:path w="1562100">
                  <a:moveTo>
                    <a:pt x="0" y="0"/>
                  </a:moveTo>
                  <a:lnTo>
                    <a:pt x="0" y="0"/>
                  </a:lnTo>
                  <a:lnTo>
                    <a:pt x="1511710" y="0"/>
                  </a:lnTo>
                  <a:lnTo>
                    <a:pt x="1562100" y="0"/>
                  </a:lnTo>
                </a:path>
              </a:pathLst>
            </a:custGeom>
            <a:ln w="3581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99017" y="2046274"/>
            <a:ext cx="869315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b="1" dirty="0">
                <a:latin typeface="Georgia" panose="02040502050405020303"/>
                <a:cs typeface="Georgia" panose="02040502050405020303"/>
              </a:rPr>
              <a:t>E.val</a:t>
            </a:r>
            <a:r>
              <a:rPr sz="600" b="1" spc="35" dirty="0">
                <a:latin typeface="Georgia" panose="02040502050405020303"/>
                <a:cs typeface="Georgia" panose="02040502050405020303"/>
              </a:rPr>
              <a:t> </a:t>
            </a:r>
            <a:r>
              <a:rPr sz="600" b="1" dirty="0">
                <a:latin typeface="Georgia" panose="02040502050405020303"/>
                <a:cs typeface="Georgia" panose="02040502050405020303"/>
              </a:rPr>
              <a:t>=</a:t>
            </a:r>
            <a:r>
              <a:rPr sz="600" b="1" spc="40" dirty="0">
                <a:latin typeface="Georgia" panose="02040502050405020303"/>
                <a:cs typeface="Georgia" panose="02040502050405020303"/>
              </a:rPr>
              <a:t> </a:t>
            </a:r>
            <a:r>
              <a:rPr sz="600" b="1" dirty="0">
                <a:latin typeface="Georgia" panose="02040502050405020303"/>
                <a:cs typeface="Georgia" panose="02040502050405020303"/>
              </a:rPr>
              <a:t>E1.val</a:t>
            </a:r>
            <a:r>
              <a:rPr sz="600" b="1" spc="40" dirty="0">
                <a:latin typeface="Georgia" panose="02040502050405020303"/>
                <a:cs typeface="Georgia" panose="02040502050405020303"/>
              </a:rPr>
              <a:t> </a:t>
            </a:r>
            <a:r>
              <a:rPr sz="600" b="1" dirty="0">
                <a:latin typeface="Georgia" panose="02040502050405020303"/>
                <a:cs typeface="Georgia" panose="02040502050405020303"/>
              </a:rPr>
              <a:t>+</a:t>
            </a:r>
            <a:r>
              <a:rPr sz="600" b="1" spc="40" dirty="0">
                <a:latin typeface="Georgia" panose="02040502050405020303"/>
                <a:cs typeface="Georgia" panose="02040502050405020303"/>
              </a:rPr>
              <a:t> </a:t>
            </a:r>
            <a:r>
              <a:rPr sz="600" b="1" spc="-10" dirty="0">
                <a:latin typeface="Georgia" panose="02040502050405020303"/>
                <a:cs typeface="Georgia" panose="02040502050405020303"/>
              </a:rPr>
              <a:t>T.val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9861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Syntax</a:t>
            </a:r>
            <a:r>
              <a:rPr sz="1400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Tree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8890" y="478266"/>
            <a:ext cx="2974604" cy="118557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6931" y="1988140"/>
            <a:ext cx="3943350" cy="1395730"/>
            <a:chOff x="336931" y="1988140"/>
            <a:chExt cx="3943350" cy="1395730"/>
          </a:xfrm>
        </p:grpSpPr>
        <p:sp>
          <p:nvSpPr>
            <p:cNvPr id="6" name="object 6"/>
            <p:cNvSpPr/>
            <p:nvPr/>
          </p:nvSpPr>
          <p:spPr>
            <a:xfrm>
              <a:off x="336931" y="1988140"/>
              <a:ext cx="3943350" cy="1395730"/>
            </a:xfrm>
            <a:custGeom>
              <a:avLst/>
              <a:gdLst/>
              <a:ahLst/>
              <a:cxnLst/>
              <a:rect l="l" t="t" r="r" b="b"/>
              <a:pathLst>
                <a:path w="3943350" h="1395729">
                  <a:moveTo>
                    <a:pt x="3942759" y="0"/>
                  </a:moveTo>
                  <a:lnTo>
                    <a:pt x="0" y="0"/>
                  </a:lnTo>
                  <a:lnTo>
                    <a:pt x="0" y="1395463"/>
                  </a:lnTo>
                  <a:lnTo>
                    <a:pt x="3942759" y="1395463"/>
                  </a:lnTo>
                  <a:lnTo>
                    <a:pt x="39427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3952" y="2210397"/>
              <a:ext cx="1685925" cy="26193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503517" y="202288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+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79552" y="2110320"/>
            <a:ext cx="533400" cy="252729"/>
            <a:chOff x="3279552" y="2110320"/>
            <a:chExt cx="533400" cy="252729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79552" y="2110320"/>
              <a:ext cx="193039" cy="25247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17563" y="2110320"/>
              <a:ext cx="195389" cy="25247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236817" y="232787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+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89217" y="2556471"/>
            <a:ext cx="4038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*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-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32017" y="2518371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36817" y="2746946"/>
            <a:ext cx="289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a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-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36817" y="3051898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b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9907" y="3051898"/>
            <a:ext cx="74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c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94207" y="2785046"/>
            <a:ext cx="264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565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c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08507" y="236597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*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75207" y="2594571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d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2436393"/>
            <a:ext cx="4607928" cy="1019657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4" name="object 24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4076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009138" y="695933"/>
            <a:ext cx="1333500" cy="9927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47825" y="67059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+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4178" y="758158"/>
            <a:ext cx="193039" cy="2525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189" y="758158"/>
            <a:ext cx="195389" cy="2525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81125" y="97539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+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3525" y="1203966"/>
            <a:ext cx="403860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5600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*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-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6326" y="1165891"/>
            <a:ext cx="8064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a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1125" y="1394618"/>
            <a:ext cx="2895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0665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a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-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1125" y="1699418"/>
            <a:ext cx="857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b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24025" y="1699418"/>
            <a:ext cx="742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c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38452" y="1432718"/>
            <a:ext cx="26479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2565" algn="l"/>
              </a:tabLst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b</a:t>
            </a:r>
            <a:r>
              <a:rPr sz="900" dirty="0">
                <a:latin typeface="Calibri" panose="020F0502020204030204"/>
                <a:cs typeface="Calibri" panose="020F0502020204030204"/>
              </a:rPr>
              <a:t>	</a:t>
            </a:r>
            <a:r>
              <a:rPr sz="900" spc="-50" dirty="0">
                <a:latin typeface="Calibri" panose="020F0502020204030204"/>
                <a:cs typeface="Calibri" panose="020F0502020204030204"/>
              </a:rPr>
              <a:t>c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2752" y="1013491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*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19452" y="1242066"/>
            <a:ext cx="85725" cy="163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latin typeface="Calibri" panose="020F0502020204030204"/>
                <a:cs typeface="Calibri" panose="020F0502020204030204"/>
              </a:rPr>
              <a:t>d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989" y="1084294"/>
            <a:ext cx="1169189" cy="895222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2069338" y="1234408"/>
            <a:ext cx="660400" cy="241300"/>
            <a:chOff x="2069338" y="1234408"/>
            <a:chExt cx="660400" cy="241300"/>
          </a:xfrm>
        </p:grpSpPr>
        <p:sp>
          <p:nvSpPr>
            <p:cNvPr id="19" name="object 19"/>
            <p:cNvSpPr/>
            <p:nvPr/>
          </p:nvSpPr>
          <p:spPr>
            <a:xfrm>
              <a:off x="2075688" y="1240758"/>
              <a:ext cx="647700" cy="228600"/>
            </a:xfrm>
            <a:custGeom>
              <a:avLst/>
              <a:gdLst/>
              <a:ahLst/>
              <a:cxnLst/>
              <a:rect l="l" t="t" r="r" b="b"/>
              <a:pathLst>
                <a:path w="647700" h="228600">
                  <a:moveTo>
                    <a:pt x="533400" y="0"/>
                  </a:moveTo>
                  <a:lnTo>
                    <a:pt x="533400" y="57150"/>
                  </a:lnTo>
                  <a:lnTo>
                    <a:pt x="0" y="57150"/>
                  </a:lnTo>
                  <a:lnTo>
                    <a:pt x="0" y="171450"/>
                  </a:lnTo>
                  <a:lnTo>
                    <a:pt x="533400" y="171450"/>
                  </a:lnTo>
                  <a:lnTo>
                    <a:pt x="533400" y="228600"/>
                  </a:lnTo>
                  <a:lnTo>
                    <a:pt x="647700" y="114300"/>
                  </a:lnTo>
                  <a:lnTo>
                    <a:pt x="5334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75688" y="1240758"/>
              <a:ext cx="647700" cy="228600"/>
            </a:xfrm>
            <a:custGeom>
              <a:avLst/>
              <a:gdLst/>
              <a:ahLst/>
              <a:cxnLst/>
              <a:rect l="l" t="t" r="r" b="b"/>
              <a:pathLst>
                <a:path w="647700" h="228600">
                  <a:moveTo>
                    <a:pt x="0" y="57150"/>
                  </a:moveTo>
                  <a:lnTo>
                    <a:pt x="533400" y="57150"/>
                  </a:lnTo>
                  <a:lnTo>
                    <a:pt x="533400" y="0"/>
                  </a:lnTo>
                  <a:lnTo>
                    <a:pt x="647700" y="114300"/>
                  </a:lnTo>
                  <a:lnTo>
                    <a:pt x="533400" y="228600"/>
                  </a:lnTo>
                  <a:lnTo>
                    <a:pt x="533400" y="171450"/>
                  </a:lnTo>
                  <a:lnTo>
                    <a:pt x="0" y="171450"/>
                  </a:lnTo>
                  <a:lnTo>
                    <a:pt x="0" y="57150"/>
                  </a:lnTo>
                  <a:close/>
                </a:path>
              </a:pathLst>
            </a:custGeom>
            <a:ln w="127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499425" y="2577407"/>
            <a:ext cx="237871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Directed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Acyclic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Graph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(DAG):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76835" indent="-64135">
              <a:lnSpc>
                <a:spcPct val="100000"/>
              </a:lnSpc>
              <a:buFont typeface="Arial" panose="020B0604020202020204"/>
              <a:buChar char="•"/>
              <a:tabLst>
                <a:tab pos="76835" algn="l"/>
              </a:tabLst>
            </a:pPr>
            <a:r>
              <a:rPr sz="900" dirty="0">
                <a:latin typeface="Calibri" panose="020F0502020204030204"/>
                <a:cs typeface="Calibri" panose="020F0502020204030204"/>
              </a:rPr>
              <a:t>More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compact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representation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76835" indent="-64135">
              <a:lnSpc>
                <a:spcPct val="100000"/>
              </a:lnSpc>
              <a:buFont typeface="Arial" panose="020B0604020202020204"/>
              <a:buChar char="•"/>
              <a:tabLst>
                <a:tab pos="76835" algn="l"/>
              </a:tabLst>
            </a:pPr>
            <a:r>
              <a:rPr sz="900" dirty="0">
                <a:latin typeface="Calibri" panose="020F0502020204030204"/>
                <a:cs typeface="Calibri" panose="020F0502020204030204"/>
              </a:rPr>
              <a:t>Gives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clues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regarding</a:t>
            </a:r>
            <a:r>
              <a:rPr sz="9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generation</a:t>
            </a:r>
            <a:r>
              <a:rPr sz="900" dirty="0">
                <a:latin typeface="Calibri" panose="020F0502020204030204"/>
                <a:cs typeface="Calibri" panose="020F0502020204030204"/>
              </a:rPr>
              <a:t> of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efficient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code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61652" y="1929542"/>
            <a:ext cx="12242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 panose="020F0502020204030204"/>
                <a:cs typeface="Calibri" panose="020F0502020204030204"/>
              </a:rPr>
              <a:t>Node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can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have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more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than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 panose="020F0502020204030204"/>
                <a:cs typeface="Calibri" panose="020F0502020204030204"/>
              </a:rPr>
              <a:t>one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parent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24" name="object 24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9" name="object 29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( DAG ) 🔥🔥 - 0-9-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2_ Intermediate Code Generation with example - 0-0-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1905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0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158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1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1949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2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11493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3-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85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29781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6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2178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7-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2692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1 _ Intermediate Code Generation _ Compiler Design - 0-8-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631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2 _ Intermediate Code Generation _ Compiler Design - 0-2-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" y="4762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2 _ Intermediate Code Generation _ Compiler Design - 0-2-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32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2_ Intermediate Code Generation with example - 0-4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3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2 _ Intermediate Code Generation _ Compiler Design - 0-5-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244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2 _ Intermediate Code Generation _ Compiler Design - 0-6-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78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1) Directed Acyclic Graph _ DAG Examples 2 _ Intermediate Code Generation _ Compiler Design - 0-8-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160" y="4965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4076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DAG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1399705"/>
            <a:ext cx="76809" cy="768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1327796"/>
            <a:ext cx="3620770" cy="5029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Construct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dag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for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following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expression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471170">
              <a:lnSpc>
                <a:spcPct val="100000"/>
              </a:lnSpc>
              <a:spcBef>
                <a:spcPts val="1130"/>
              </a:spcBef>
            </a:pPr>
            <a:r>
              <a:rPr sz="1100" dirty="0">
                <a:latin typeface="Tahoma" panose="020B0604030504040204"/>
                <a:cs typeface="Tahoma" panose="020B0604030504040204"/>
              </a:rPr>
              <a:t>((</a:t>
            </a:r>
            <a:r>
              <a:rPr sz="1100" i="1" dirty="0">
                <a:latin typeface="Arial" panose="020B0604020202020204"/>
                <a:cs typeface="Arial" panose="020B0604020202020204"/>
              </a:rPr>
              <a:t>x</a:t>
            </a:r>
            <a:r>
              <a:rPr sz="1100" i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+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y</a:t>
            </a:r>
            <a:r>
              <a:rPr sz="1100" i="1" spc="-20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spc="229" dirty="0">
                <a:latin typeface="Cambria" panose="02040503050406030204"/>
                <a:cs typeface="Cambria" panose="02040503050406030204"/>
              </a:rPr>
              <a:t>−</a:t>
            </a:r>
            <a:r>
              <a:rPr sz="1100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((</a:t>
            </a:r>
            <a:r>
              <a:rPr sz="1100" i="1" dirty="0">
                <a:latin typeface="Arial" panose="020B0604020202020204"/>
                <a:cs typeface="Arial" panose="020B0604020202020204"/>
              </a:rPr>
              <a:t>x</a:t>
            </a:r>
            <a:r>
              <a:rPr sz="1100" i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+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y</a:t>
            </a:r>
            <a:r>
              <a:rPr sz="1100" i="1" spc="-19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latin typeface="Cambria" panose="02040503050406030204"/>
                <a:cs typeface="Cambria" panose="02040503050406030204"/>
              </a:rPr>
              <a:t>∗</a:t>
            </a:r>
            <a:r>
              <a:rPr sz="1100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(</a:t>
            </a:r>
            <a:r>
              <a:rPr sz="1100" i="1" dirty="0">
                <a:latin typeface="Arial" panose="020B0604020202020204"/>
                <a:cs typeface="Arial" panose="020B0604020202020204"/>
              </a:rPr>
              <a:t>x</a:t>
            </a:r>
            <a:r>
              <a:rPr sz="1100" i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229" dirty="0">
                <a:latin typeface="Cambria" panose="02040503050406030204"/>
                <a:cs typeface="Cambria" panose="02040503050406030204"/>
              </a:rPr>
              <a:t>−</a:t>
            </a:r>
            <a:r>
              <a:rPr sz="1100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y</a:t>
            </a:r>
            <a:r>
              <a:rPr sz="1100" i="1" spc="-19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)))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+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((</a:t>
            </a:r>
            <a:r>
              <a:rPr sz="1100" i="1" dirty="0">
                <a:latin typeface="Arial" panose="020B0604020202020204"/>
                <a:cs typeface="Arial" panose="020B0604020202020204"/>
              </a:rPr>
              <a:t>x</a:t>
            </a:r>
            <a:r>
              <a:rPr sz="1100" i="1" spc="5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+</a:t>
            </a:r>
            <a:r>
              <a:rPr sz="1100" spc="-100" dirty="0">
                <a:latin typeface="Tahoma" panose="020B0604030504040204"/>
                <a:cs typeface="Tahoma" panose="020B0604030504040204"/>
              </a:rPr>
              <a:t>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y</a:t>
            </a:r>
            <a:r>
              <a:rPr sz="1100" i="1" spc="-19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1100" spc="-95" dirty="0">
                <a:latin typeface="Tahoma" panose="020B0604030504040204"/>
                <a:cs typeface="Tahoma" panose="020B0604030504040204"/>
              </a:rPr>
              <a:t> </a:t>
            </a:r>
            <a:r>
              <a:rPr sz="1100" dirty="0">
                <a:latin typeface="Cambria" panose="02040503050406030204"/>
                <a:cs typeface="Cambria" panose="02040503050406030204"/>
              </a:rPr>
              <a:t>∗</a:t>
            </a:r>
            <a:r>
              <a:rPr sz="1100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100" dirty="0">
                <a:latin typeface="Tahoma" panose="020B0604030504040204"/>
                <a:cs typeface="Tahoma" panose="020B0604030504040204"/>
              </a:rPr>
              <a:t>(</a:t>
            </a:r>
            <a:r>
              <a:rPr sz="1100" i="1" dirty="0">
                <a:latin typeface="Arial" panose="020B0604020202020204"/>
                <a:cs typeface="Arial" panose="020B0604020202020204"/>
              </a:rPr>
              <a:t>x</a:t>
            </a:r>
            <a:r>
              <a:rPr sz="1100" i="1" spc="4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229" dirty="0">
                <a:latin typeface="Cambria" panose="02040503050406030204"/>
                <a:cs typeface="Cambria" panose="02040503050406030204"/>
              </a:rPr>
              <a:t>−</a:t>
            </a:r>
            <a:r>
              <a:rPr sz="1100" spc="10" dirty="0">
                <a:latin typeface="Cambria" panose="02040503050406030204"/>
                <a:cs typeface="Cambria" panose="02040503050406030204"/>
              </a:rPr>
              <a:t>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y</a:t>
            </a:r>
            <a:r>
              <a:rPr sz="1100" i="1" spc="-19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25" dirty="0">
                <a:latin typeface="Tahoma" panose="020B0604030504040204"/>
                <a:cs typeface="Tahoma" panose="020B0604030504040204"/>
              </a:rPr>
              <a:t>))</a:t>
            </a:r>
            <a:endParaRPr sz="1100">
              <a:latin typeface="Tahoma" panose="020B0604030504040204"/>
              <a:cs typeface="Tahoma" panose="020B060403050404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7" name="object 7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IMG_20251202_1637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3975"/>
            <a:ext cx="4610100" cy="28086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12579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DAG</a:t>
            </a: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SDD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20703" y="763714"/>
            <a:ext cx="3142227" cy="193531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6" name="object 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323711" y="1587281"/>
            <a:ext cx="86614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symbol</a:t>
            </a:r>
            <a:r>
              <a:rPr sz="1000" b="1" spc="2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spc="-1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table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12579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DAG</a:t>
            </a: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400" spc="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SDD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594" y="651459"/>
            <a:ext cx="4123608" cy="249915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6" name="object 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17443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1400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Structure:</a:t>
            </a:r>
            <a:r>
              <a:rPr sz="1400" spc="2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Array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02045" y="1322680"/>
            <a:ext cx="2776497" cy="6948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6" name="object 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17443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1400" spc="9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Structure:</a:t>
            </a:r>
            <a:r>
              <a:rPr sz="1400" spc="2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Array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3066" y="992282"/>
            <a:ext cx="2771775" cy="1189355"/>
            <a:chOff x="813066" y="992282"/>
            <a:chExt cx="2771775" cy="118935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813066" y="1051020"/>
              <a:ext cx="2771775" cy="69056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13304" y="1341532"/>
              <a:ext cx="342900" cy="266700"/>
            </a:xfrm>
            <a:custGeom>
              <a:avLst/>
              <a:gdLst/>
              <a:ahLst/>
              <a:cxnLst/>
              <a:rect l="l" t="t" r="r" b="b"/>
              <a:pathLst>
                <a:path w="342900" h="266700">
                  <a:moveTo>
                    <a:pt x="0" y="133350"/>
                  </a:moveTo>
                  <a:lnTo>
                    <a:pt x="8741" y="91196"/>
                  </a:lnTo>
                  <a:lnTo>
                    <a:pt x="33082" y="54589"/>
                  </a:lnTo>
                  <a:lnTo>
                    <a:pt x="70198" y="25725"/>
                  </a:lnTo>
                  <a:lnTo>
                    <a:pt x="117262" y="6797"/>
                  </a:lnTo>
                  <a:lnTo>
                    <a:pt x="171450" y="0"/>
                  </a:lnTo>
                  <a:lnTo>
                    <a:pt x="225637" y="6797"/>
                  </a:lnTo>
                  <a:lnTo>
                    <a:pt x="272701" y="25725"/>
                  </a:lnTo>
                  <a:lnTo>
                    <a:pt x="309817" y="54589"/>
                  </a:lnTo>
                  <a:lnTo>
                    <a:pt x="334158" y="91196"/>
                  </a:lnTo>
                  <a:lnTo>
                    <a:pt x="342900" y="133350"/>
                  </a:lnTo>
                  <a:lnTo>
                    <a:pt x="334158" y="175503"/>
                  </a:lnTo>
                  <a:lnTo>
                    <a:pt x="309817" y="212110"/>
                  </a:lnTo>
                  <a:lnTo>
                    <a:pt x="272701" y="240974"/>
                  </a:lnTo>
                  <a:lnTo>
                    <a:pt x="225637" y="259902"/>
                  </a:lnTo>
                  <a:lnTo>
                    <a:pt x="171450" y="266700"/>
                  </a:lnTo>
                  <a:lnTo>
                    <a:pt x="117262" y="259902"/>
                  </a:lnTo>
                  <a:lnTo>
                    <a:pt x="70198" y="240974"/>
                  </a:lnTo>
                  <a:lnTo>
                    <a:pt x="33082" y="212110"/>
                  </a:lnTo>
                  <a:lnTo>
                    <a:pt x="8741" y="175503"/>
                  </a:lnTo>
                  <a:lnTo>
                    <a:pt x="0" y="13335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063000" y="1570139"/>
              <a:ext cx="920115" cy="611505"/>
            </a:xfrm>
            <a:custGeom>
              <a:avLst/>
              <a:gdLst/>
              <a:ahLst/>
              <a:cxnLst/>
              <a:rect l="l" t="t" r="r" b="b"/>
              <a:pathLst>
                <a:path w="920114" h="611505">
                  <a:moveTo>
                    <a:pt x="421703" y="0"/>
                  </a:moveTo>
                  <a:lnTo>
                    <a:pt x="375285" y="21844"/>
                  </a:lnTo>
                  <a:lnTo>
                    <a:pt x="374650" y="23749"/>
                  </a:lnTo>
                  <a:lnTo>
                    <a:pt x="375348" y="25336"/>
                  </a:lnTo>
                  <a:lnTo>
                    <a:pt x="376110" y="26924"/>
                  </a:lnTo>
                  <a:lnTo>
                    <a:pt x="378015" y="27622"/>
                  </a:lnTo>
                  <a:lnTo>
                    <a:pt x="408863" y="13068"/>
                  </a:lnTo>
                  <a:lnTo>
                    <a:pt x="0" y="607822"/>
                  </a:lnTo>
                  <a:lnTo>
                    <a:pt x="5207" y="611378"/>
                  </a:lnTo>
                  <a:lnTo>
                    <a:pt x="414108" y="16637"/>
                  </a:lnTo>
                  <a:lnTo>
                    <a:pt x="411734" y="48958"/>
                  </a:lnTo>
                  <a:lnTo>
                    <a:pt x="411543" y="50673"/>
                  </a:lnTo>
                  <a:lnTo>
                    <a:pt x="413092" y="52451"/>
                  </a:lnTo>
                  <a:lnTo>
                    <a:pt x="416369" y="52451"/>
                  </a:lnTo>
                  <a:lnTo>
                    <a:pt x="417893" y="51181"/>
                  </a:lnTo>
                  <a:lnTo>
                    <a:pt x="421322" y="4953"/>
                  </a:lnTo>
                  <a:lnTo>
                    <a:pt x="421449" y="3365"/>
                  </a:lnTo>
                  <a:lnTo>
                    <a:pt x="421703" y="0"/>
                  </a:lnTo>
                  <a:close/>
                </a:path>
                <a:path w="920114" h="611505">
                  <a:moveTo>
                    <a:pt x="920115" y="456501"/>
                  </a:moveTo>
                  <a:lnTo>
                    <a:pt x="828878" y="55054"/>
                  </a:lnTo>
                  <a:lnTo>
                    <a:pt x="850963" y="78613"/>
                  </a:lnTo>
                  <a:lnTo>
                    <a:pt x="852157" y="79946"/>
                  </a:lnTo>
                  <a:lnTo>
                    <a:pt x="854138" y="79946"/>
                  </a:lnTo>
                  <a:lnTo>
                    <a:pt x="855408" y="78803"/>
                  </a:lnTo>
                  <a:lnTo>
                    <a:pt x="856678" y="77597"/>
                  </a:lnTo>
                  <a:lnTo>
                    <a:pt x="856805" y="75565"/>
                  </a:lnTo>
                  <a:lnTo>
                    <a:pt x="855599" y="74295"/>
                  </a:lnTo>
                  <a:lnTo>
                    <a:pt x="826795" y="43497"/>
                  </a:lnTo>
                  <a:lnTo>
                    <a:pt x="821753" y="38100"/>
                  </a:lnTo>
                  <a:lnTo>
                    <a:pt x="806894" y="85344"/>
                  </a:lnTo>
                  <a:lnTo>
                    <a:pt x="806386" y="87058"/>
                  </a:lnTo>
                  <a:lnTo>
                    <a:pt x="807339" y="88963"/>
                  </a:lnTo>
                  <a:lnTo>
                    <a:pt x="807694" y="88963"/>
                  </a:lnTo>
                  <a:lnTo>
                    <a:pt x="810641" y="89852"/>
                  </a:lnTo>
                  <a:lnTo>
                    <a:pt x="812419" y="88963"/>
                  </a:lnTo>
                  <a:lnTo>
                    <a:pt x="812927" y="87249"/>
                  </a:lnTo>
                  <a:lnTo>
                    <a:pt x="822642" y="56451"/>
                  </a:lnTo>
                  <a:lnTo>
                    <a:pt x="913892" y="457898"/>
                  </a:lnTo>
                  <a:lnTo>
                    <a:pt x="920115" y="456501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32304" y="998632"/>
              <a:ext cx="342900" cy="381000"/>
            </a:xfrm>
            <a:custGeom>
              <a:avLst/>
              <a:gdLst/>
              <a:ahLst/>
              <a:cxnLst/>
              <a:rect l="l" t="t" r="r" b="b"/>
              <a:pathLst>
                <a:path w="342900" h="381000">
                  <a:moveTo>
                    <a:pt x="0" y="190500"/>
                  </a:moveTo>
                  <a:lnTo>
                    <a:pt x="6125" y="139854"/>
                  </a:lnTo>
                  <a:lnTo>
                    <a:pt x="23410" y="94346"/>
                  </a:lnTo>
                  <a:lnTo>
                    <a:pt x="50220" y="55792"/>
                  </a:lnTo>
                  <a:lnTo>
                    <a:pt x="84920" y="26006"/>
                  </a:lnTo>
                  <a:lnTo>
                    <a:pt x="125875" y="6804"/>
                  </a:lnTo>
                  <a:lnTo>
                    <a:pt x="171450" y="0"/>
                  </a:lnTo>
                  <a:lnTo>
                    <a:pt x="217024" y="6804"/>
                  </a:lnTo>
                  <a:lnTo>
                    <a:pt x="257979" y="26006"/>
                  </a:lnTo>
                  <a:lnTo>
                    <a:pt x="292679" y="55792"/>
                  </a:lnTo>
                  <a:lnTo>
                    <a:pt x="319489" y="94346"/>
                  </a:lnTo>
                  <a:lnTo>
                    <a:pt x="336774" y="139854"/>
                  </a:lnTo>
                  <a:lnTo>
                    <a:pt x="342900" y="190500"/>
                  </a:lnTo>
                  <a:lnTo>
                    <a:pt x="336774" y="241145"/>
                  </a:lnTo>
                  <a:lnTo>
                    <a:pt x="319489" y="286653"/>
                  </a:lnTo>
                  <a:lnTo>
                    <a:pt x="292679" y="325207"/>
                  </a:lnTo>
                  <a:lnTo>
                    <a:pt x="257979" y="354993"/>
                  </a:lnTo>
                  <a:lnTo>
                    <a:pt x="217024" y="374195"/>
                  </a:lnTo>
                  <a:lnTo>
                    <a:pt x="171450" y="381000"/>
                  </a:lnTo>
                  <a:lnTo>
                    <a:pt x="125875" y="374195"/>
                  </a:lnTo>
                  <a:lnTo>
                    <a:pt x="84920" y="354993"/>
                  </a:lnTo>
                  <a:lnTo>
                    <a:pt x="50220" y="325207"/>
                  </a:lnTo>
                  <a:lnTo>
                    <a:pt x="23410" y="286653"/>
                  </a:lnTo>
                  <a:lnTo>
                    <a:pt x="6125" y="241145"/>
                  </a:lnTo>
                  <a:lnTo>
                    <a:pt x="0" y="190500"/>
                  </a:lnTo>
                  <a:close/>
                </a:path>
              </a:pathLst>
            </a:custGeom>
            <a:ln w="127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949907" y="995775"/>
              <a:ext cx="382905" cy="196850"/>
            </a:xfrm>
            <a:custGeom>
              <a:avLst/>
              <a:gdLst/>
              <a:ahLst/>
              <a:cxnLst/>
              <a:rect l="l" t="t" r="r" b="b"/>
              <a:pathLst>
                <a:path w="382905" h="196850">
                  <a:moveTo>
                    <a:pt x="364919" y="188144"/>
                  </a:moveTo>
                  <a:lnTo>
                    <a:pt x="331571" y="190309"/>
                  </a:lnTo>
                  <a:lnTo>
                    <a:pt x="330771" y="190309"/>
                  </a:lnTo>
                  <a:lnTo>
                    <a:pt x="329501" y="191833"/>
                  </a:lnTo>
                  <a:lnTo>
                    <a:pt x="329565" y="193611"/>
                  </a:lnTo>
                  <a:lnTo>
                    <a:pt x="329692" y="195325"/>
                  </a:lnTo>
                  <a:lnTo>
                    <a:pt x="331216" y="196659"/>
                  </a:lnTo>
                  <a:lnTo>
                    <a:pt x="330951" y="196659"/>
                  </a:lnTo>
                  <a:lnTo>
                    <a:pt x="382397" y="193357"/>
                  </a:lnTo>
                  <a:lnTo>
                    <a:pt x="375348" y="193357"/>
                  </a:lnTo>
                  <a:lnTo>
                    <a:pt x="364919" y="188144"/>
                  </a:lnTo>
                  <a:close/>
                </a:path>
                <a:path w="382905" h="196850">
                  <a:moveTo>
                    <a:pt x="371165" y="187738"/>
                  </a:moveTo>
                  <a:lnTo>
                    <a:pt x="364919" y="188144"/>
                  </a:lnTo>
                  <a:lnTo>
                    <a:pt x="375348" y="193357"/>
                  </a:lnTo>
                  <a:lnTo>
                    <a:pt x="375894" y="192277"/>
                  </a:lnTo>
                  <a:lnTo>
                    <a:pt x="374142" y="192277"/>
                  </a:lnTo>
                  <a:lnTo>
                    <a:pt x="371165" y="187738"/>
                  </a:lnTo>
                  <a:close/>
                </a:path>
                <a:path w="382905" h="196850">
                  <a:moveTo>
                    <a:pt x="352361" y="149987"/>
                  </a:moveTo>
                  <a:lnTo>
                    <a:pt x="350901" y="150939"/>
                  </a:lnTo>
                  <a:lnTo>
                    <a:pt x="349440" y="151955"/>
                  </a:lnTo>
                  <a:lnTo>
                    <a:pt x="348996" y="153924"/>
                  </a:lnTo>
                  <a:lnTo>
                    <a:pt x="367700" y="182453"/>
                  </a:lnTo>
                  <a:lnTo>
                    <a:pt x="377570" y="187388"/>
                  </a:lnTo>
                  <a:lnTo>
                    <a:pt x="378189" y="187738"/>
                  </a:lnTo>
                  <a:lnTo>
                    <a:pt x="375348" y="193357"/>
                  </a:lnTo>
                  <a:lnTo>
                    <a:pt x="382397" y="193357"/>
                  </a:lnTo>
                  <a:lnTo>
                    <a:pt x="354330" y="150431"/>
                  </a:lnTo>
                  <a:lnTo>
                    <a:pt x="352361" y="149987"/>
                  </a:lnTo>
                  <a:close/>
                </a:path>
                <a:path w="382905" h="196850">
                  <a:moveTo>
                    <a:pt x="376555" y="187388"/>
                  </a:moveTo>
                  <a:lnTo>
                    <a:pt x="371165" y="187738"/>
                  </a:lnTo>
                  <a:lnTo>
                    <a:pt x="374142" y="192277"/>
                  </a:lnTo>
                  <a:lnTo>
                    <a:pt x="376555" y="187388"/>
                  </a:lnTo>
                  <a:close/>
                </a:path>
                <a:path w="382905" h="196850">
                  <a:moveTo>
                    <a:pt x="377570" y="187388"/>
                  </a:moveTo>
                  <a:lnTo>
                    <a:pt x="376555" y="187388"/>
                  </a:lnTo>
                  <a:lnTo>
                    <a:pt x="374142" y="192277"/>
                  </a:lnTo>
                  <a:lnTo>
                    <a:pt x="375894" y="192277"/>
                  </a:lnTo>
                  <a:lnTo>
                    <a:pt x="378189" y="187738"/>
                  </a:lnTo>
                  <a:lnTo>
                    <a:pt x="377570" y="187388"/>
                  </a:lnTo>
                  <a:close/>
                </a:path>
                <a:path w="382905" h="196850">
                  <a:moveTo>
                    <a:pt x="2794" y="0"/>
                  </a:moveTo>
                  <a:lnTo>
                    <a:pt x="0" y="5714"/>
                  </a:lnTo>
                  <a:lnTo>
                    <a:pt x="364919" y="188144"/>
                  </a:lnTo>
                  <a:lnTo>
                    <a:pt x="371165" y="187738"/>
                  </a:lnTo>
                  <a:lnTo>
                    <a:pt x="367700" y="182453"/>
                  </a:lnTo>
                  <a:lnTo>
                    <a:pt x="2794" y="0"/>
                  </a:lnTo>
                  <a:close/>
                </a:path>
                <a:path w="382905" h="196850">
                  <a:moveTo>
                    <a:pt x="367700" y="182453"/>
                  </a:moveTo>
                  <a:lnTo>
                    <a:pt x="371165" y="187738"/>
                  </a:lnTo>
                  <a:lnTo>
                    <a:pt x="376555" y="187388"/>
                  </a:lnTo>
                  <a:lnTo>
                    <a:pt x="377570" y="187388"/>
                  </a:lnTo>
                  <a:lnTo>
                    <a:pt x="367700" y="182453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899168" y="2068417"/>
            <a:ext cx="1152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 panose="020F0502020204030204"/>
                <a:cs typeface="Calibri" panose="020F0502020204030204"/>
              </a:rPr>
              <a:t>Left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and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right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children</a:t>
            </a:r>
            <a:r>
              <a:rPr sz="900" spc="5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of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an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intermediate</a:t>
            </a:r>
            <a:r>
              <a:rPr sz="90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node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4141" y="2182717"/>
            <a:ext cx="7448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Operation</a:t>
            </a:r>
            <a:r>
              <a:rPr sz="900" spc="1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code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41741" y="848899"/>
            <a:ext cx="3371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Leaves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4" name="object 14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6026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Outline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581" y="1274978"/>
            <a:ext cx="188391" cy="1883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33934" y="1291309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FAFAFD"/>
                </a:solidFill>
                <a:latin typeface="Arial" panose="020B0604020202020204"/>
                <a:cs typeface="Arial" panose="020B0604020202020204"/>
              </a:rPr>
              <a:t>1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626" y="1268652"/>
            <a:ext cx="151828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Variants</a:t>
            </a:r>
            <a:r>
              <a:rPr sz="1100" spc="-35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of</a:t>
            </a:r>
            <a:r>
              <a:rPr sz="1100" spc="-3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Syntax</a:t>
            </a:r>
            <a:r>
              <a:rPr sz="1100" spc="-3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1100" spc="-20" dirty="0">
                <a:solidFill>
                  <a:srgbClr val="D6D6E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Trees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81" y="1927504"/>
            <a:ext cx="188391" cy="1883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3934" y="1943835"/>
            <a:ext cx="8191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EAEAF7"/>
                </a:solidFill>
                <a:latin typeface="Arial" panose="020B0604020202020204"/>
                <a:cs typeface="Arial" panose="020B0604020202020204"/>
              </a:rPr>
              <a:t>2</a:t>
            </a:r>
            <a:endParaRPr sz="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5107" y="1921178"/>
            <a:ext cx="13036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Three</a:t>
            </a:r>
            <a:r>
              <a:rPr sz="1100" spc="-4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Address</a:t>
            </a:r>
            <a:r>
              <a:rPr sz="1100" spc="-4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1100" spc="-20" dirty="0">
                <a:solidFill>
                  <a:srgbClr val="3333B2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Code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1" name="object 11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6" name="object 16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2_ Intermediate Code Generation with example - 0-4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736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Three</a:t>
            </a:r>
            <a:r>
              <a:rPr spc="110" dirty="0"/>
              <a:t> </a:t>
            </a:r>
            <a:r>
              <a:rPr dirty="0"/>
              <a:t>Address</a:t>
            </a:r>
            <a:r>
              <a:rPr spc="110" dirty="0"/>
              <a:t> </a:t>
            </a:r>
            <a:r>
              <a:rPr spc="-20" dirty="0"/>
              <a:t>Code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848741"/>
            <a:ext cx="76809" cy="76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733067"/>
            <a:ext cx="319214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Another</a:t>
            </a:r>
            <a:r>
              <a:rPr sz="11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option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for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intermediate</a:t>
            </a:r>
            <a:r>
              <a:rPr sz="1100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presentation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5000"/>
              </a:lnSpc>
            </a:pPr>
            <a:r>
              <a:rPr sz="1100" dirty="0">
                <a:latin typeface="Arial" panose="020B0604020202020204"/>
                <a:cs typeface="Arial" panose="020B0604020202020204"/>
              </a:rPr>
              <a:t>Built</a:t>
            </a:r>
            <a:r>
              <a:rPr sz="1100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from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two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concepts:</a:t>
            </a:r>
            <a:r>
              <a:rPr sz="1100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100" u="heavy" spc="-120" dirty="0">
                <a:uFill>
                  <a:solidFill>
                    <a:srgbClr val="FF2600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100" u="heavy" dirty="0">
                <a:uFill>
                  <a:solidFill>
                    <a:srgbClr val="FF2600"/>
                  </a:solidFill>
                </a:uFill>
                <a:latin typeface="Arial" panose="020B0604020202020204"/>
                <a:cs typeface="Arial" panose="020B0604020202020204"/>
              </a:rPr>
              <a:t>address</a:t>
            </a:r>
            <a:r>
              <a:rPr sz="1100" dirty="0">
                <a:latin typeface="Arial" panose="020B0604020202020204"/>
                <a:cs typeface="Arial" panose="020B0604020202020204"/>
              </a:rPr>
              <a:t>es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and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instructions </a:t>
            </a:r>
            <a:r>
              <a:rPr sz="1100" dirty="0">
                <a:latin typeface="Arial" panose="020B0604020202020204"/>
                <a:cs typeface="Arial" panose="020B0604020202020204"/>
              </a:rPr>
              <a:t>At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most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one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operator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058773"/>
            <a:ext cx="76809" cy="768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268806"/>
            <a:ext cx="76809" cy="7680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333298" y="1831051"/>
            <a:ext cx="2310765" cy="762000"/>
            <a:chOff x="1333298" y="1831051"/>
            <a:chExt cx="2310765" cy="76200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298" y="1831051"/>
              <a:ext cx="2310197" cy="7619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80880" y="2324596"/>
              <a:ext cx="113220" cy="1406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32967" y="2409970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19">
                  <a:moveTo>
                    <a:pt x="3" y="0"/>
                  </a:moveTo>
                  <a:lnTo>
                    <a:pt x="11341" y="11338"/>
                  </a:lnTo>
                  <a:lnTo>
                    <a:pt x="22679" y="22677"/>
                  </a:lnTo>
                  <a:lnTo>
                    <a:pt x="34018" y="34016"/>
                  </a:lnTo>
                  <a:lnTo>
                    <a:pt x="45356" y="45355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16663" y="1982675"/>
              <a:ext cx="73025" cy="0"/>
            </a:xfrm>
            <a:custGeom>
              <a:avLst/>
              <a:gdLst/>
              <a:ahLst/>
              <a:cxnLst/>
              <a:rect l="l" t="t" r="r" b="b"/>
              <a:pathLst>
                <a:path w="73025">
                  <a:moveTo>
                    <a:pt x="0" y="3"/>
                  </a:moveTo>
                  <a:lnTo>
                    <a:pt x="18243" y="3"/>
                  </a:lnTo>
                  <a:lnTo>
                    <a:pt x="36485" y="3"/>
                  </a:lnTo>
                  <a:lnTo>
                    <a:pt x="54727" y="3"/>
                  </a:lnTo>
                  <a:lnTo>
                    <a:pt x="72970" y="3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30865" y="1972469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11469" y="0"/>
                  </a:lnTo>
                  <a:lnTo>
                    <a:pt x="22938" y="0"/>
                  </a:lnTo>
                  <a:lnTo>
                    <a:pt x="34407" y="0"/>
                  </a:lnTo>
                  <a:lnTo>
                    <a:pt x="45876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63235" y="1999363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89">
                  <a:moveTo>
                    <a:pt x="-1" y="3"/>
                  </a:moveTo>
                  <a:lnTo>
                    <a:pt x="30675" y="3"/>
                  </a:lnTo>
                  <a:lnTo>
                    <a:pt x="61352" y="3"/>
                  </a:lnTo>
                  <a:lnTo>
                    <a:pt x="92029" y="3"/>
                  </a:lnTo>
                  <a:lnTo>
                    <a:pt x="122706" y="3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5" name="object 15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590694" y="986698"/>
            <a:ext cx="1087755" cy="0"/>
          </a:xfrm>
          <a:custGeom>
            <a:avLst/>
            <a:gdLst/>
            <a:ahLst/>
            <a:cxnLst/>
            <a:rect l="l" t="t" r="r" b="b"/>
            <a:pathLst>
              <a:path w="1087755">
                <a:moveTo>
                  <a:pt x="4" y="2"/>
                </a:moveTo>
                <a:lnTo>
                  <a:pt x="4" y="2"/>
                </a:lnTo>
                <a:lnTo>
                  <a:pt x="1035455" y="2"/>
                </a:lnTo>
                <a:lnTo>
                  <a:pt x="1087228" y="2"/>
                </a:lnTo>
              </a:path>
            </a:pathLst>
          </a:custGeom>
          <a:ln w="3581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899523" y="1161433"/>
            <a:ext cx="468630" cy="16510"/>
          </a:xfrm>
          <a:custGeom>
            <a:avLst/>
            <a:gdLst/>
            <a:ahLst/>
            <a:cxnLst/>
            <a:rect l="l" t="t" r="r" b="b"/>
            <a:pathLst>
              <a:path w="468629" h="16509">
                <a:moveTo>
                  <a:pt x="0" y="12776"/>
                </a:moveTo>
                <a:lnTo>
                  <a:pt x="32647" y="12210"/>
                </a:lnTo>
                <a:lnTo>
                  <a:pt x="38119" y="11984"/>
                </a:lnTo>
                <a:lnTo>
                  <a:pt x="70507" y="10137"/>
                </a:lnTo>
                <a:lnTo>
                  <a:pt x="78697" y="9594"/>
                </a:lnTo>
                <a:lnTo>
                  <a:pt x="123306" y="6900"/>
                </a:lnTo>
                <a:lnTo>
                  <a:pt x="152907" y="5789"/>
                </a:lnTo>
                <a:lnTo>
                  <a:pt x="160340" y="5544"/>
                </a:lnTo>
                <a:lnTo>
                  <a:pt x="203298" y="3810"/>
                </a:lnTo>
                <a:lnTo>
                  <a:pt x="227038" y="2288"/>
                </a:lnTo>
                <a:lnTo>
                  <a:pt x="234175" y="1667"/>
                </a:lnTo>
                <a:lnTo>
                  <a:pt x="240471" y="1244"/>
                </a:lnTo>
                <a:lnTo>
                  <a:pt x="245927" y="1018"/>
                </a:lnTo>
                <a:lnTo>
                  <a:pt x="251382" y="791"/>
                </a:lnTo>
                <a:lnTo>
                  <a:pt x="256479" y="565"/>
                </a:lnTo>
                <a:lnTo>
                  <a:pt x="261216" y="339"/>
                </a:lnTo>
                <a:lnTo>
                  <a:pt x="265954" y="112"/>
                </a:lnTo>
                <a:lnTo>
                  <a:pt x="271023" y="0"/>
                </a:lnTo>
                <a:lnTo>
                  <a:pt x="276425" y="0"/>
                </a:lnTo>
                <a:lnTo>
                  <a:pt x="281827" y="0"/>
                </a:lnTo>
                <a:lnTo>
                  <a:pt x="383355" y="0"/>
                </a:lnTo>
                <a:lnTo>
                  <a:pt x="387011" y="173"/>
                </a:lnTo>
                <a:lnTo>
                  <a:pt x="390559" y="519"/>
                </a:lnTo>
                <a:lnTo>
                  <a:pt x="394108" y="866"/>
                </a:lnTo>
                <a:lnTo>
                  <a:pt x="397851" y="1379"/>
                </a:lnTo>
                <a:lnTo>
                  <a:pt x="401790" y="2057"/>
                </a:lnTo>
                <a:lnTo>
                  <a:pt x="405729" y="2736"/>
                </a:lnTo>
                <a:lnTo>
                  <a:pt x="409613" y="3483"/>
                </a:lnTo>
                <a:lnTo>
                  <a:pt x="413441" y="4299"/>
                </a:lnTo>
                <a:lnTo>
                  <a:pt x="417270" y="5114"/>
                </a:lnTo>
                <a:lnTo>
                  <a:pt x="421031" y="5757"/>
                </a:lnTo>
                <a:lnTo>
                  <a:pt x="424725" y="6225"/>
                </a:lnTo>
                <a:lnTo>
                  <a:pt x="428418" y="6694"/>
                </a:lnTo>
                <a:lnTo>
                  <a:pt x="431904" y="7066"/>
                </a:lnTo>
                <a:lnTo>
                  <a:pt x="435180" y="7340"/>
                </a:lnTo>
                <a:lnTo>
                  <a:pt x="438457" y="7614"/>
                </a:lnTo>
                <a:lnTo>
                  <a:pt x="441700" y="8040"/>
                </a:lnTo>
                <a:lnTo>
                  <a:pt x="463752" y="14500"/>
                </a:lnTo>
                <a:lnTo>
                  <a:pt x="468365" y="16474"/>
                </a:lnTo>
              </a:path>
            </a:pathLst>
          </a:custGeom>
          <a:ln w="35817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2" name="object 22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6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Three</a:t>
            </a:r>
            <a:r>
              <a:rPr spc="110" dirty="0"/>
              <a:t> </a:t>
            </a:r>
            <a:r>
              <a:rPr dirty="0"/>
              <a:t>Address</a:t>
            </a:r>
            <a:r>
              <a:rPr spc="110" dirty="0"/>
              <a:t> </a:t>
            </a:r>
            <a:r>
              <a:rPr spc="-20" dirty="0"/>
              <a:t>Code</a:t>
            </a:r>
            <a:endParaRPr spc="-20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1478661"/>
            <a:ext cx="76809" cy="768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688693"/>
            <a:ext cx="76809" cy="768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57" y="1898726"/>
            <a:ext cx="76809" cy="7680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5844" y="1152942"/>
            <a:ext cx="225298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 algn="just">
              <a:lnSpc>
                <a:spcPct val="125000"/>
              </a:lnSpc>
              <a:spcBef>
                <a:spcPts val="10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Address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can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be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one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following: </a:t>
            </a:r>
            <a:r>
              <a:rPr sz="1100" dirty="0">
                <a:latin typeface="Arial" panose="020B0604020202020204"/>
                <a:cs typeface="Arial" panose="020B0604020202020204"/>
              </a:rPr>
              <a:t>A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u="heavy" dirty="0">
                <a:uFill>
                  <a:solidFill>
                    <a:srgbClr val="FF2600"/>
                  </a:solidFill>
                </a:uFill>
                <a:latin typeface="Arial" panose="020B0604020202020204"/>
                <a:cs typeface="Arial" panose="020B0604020202020204"/>
              </a:rPr>
              <a:t>name</a:t>
            </a:r>
            <a:r>
              <a:rPr sz="1100" dirty="0">
                <a:latin typeface="Arial" panose="020B0604020202020204"/>
                <a:cs typeface="Arial" panose="020B0604020202020204"/>
              </a:rPr>
              <a:t>:</a:t>
            </a:r>
            <a:r>
              <a:rPr sz="11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source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program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name </a:t>
            </a:r>
            <a:r>
              <a:rPr sz="1100" dirty="0">
                <a:latin typeface="Arial" panose="020B0604020202020204"/>
                <a:cs typeface="Arial" panose="020B0604020202020204"/>
              </a:rPr>
              <a:t>A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u="heavy" spc="-10" dirty="0">
                <a:uFill>
                  <a:solidFill>
                    <a:srgbClr val="FF2600"/>
                  </a:solidFill>
                </a:uFill>
                <a:latin typeface="Arial" panose="020B0604020202020204"/>
                <a:cs typeface="Arial" panose="020B0604020202020204"/>
              </a:rPr>
              <a:t>constan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t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289560" algn="just">
              <a:lnSpc>
                <a:spcPct val="100000"/>
              </a:lnSpc>
              <a:spcBef>
                <a:spcPts val="335"/>
              </a:spcBef>
            </a:pPr>
            <a:r>
              <a:rPr sz="1100" spc="-10" dirty="0">
                <a:latin typeface="Arial" panose="020B0604020202020204"/>
                <a:cs typeface="Arial" panose="020B0604020202020204"/>
              </a:rPr>
              <a:t>Compiler-</a:t>
            </a:r>
            <a:r>
              <a:rPr sz="1100" dirty="0">
                <a:latin typeface="Arial" panose="020B0604020202020204"/>
                <a:cs typeface="Arial" panose="020B0604020202020204"/>
              </a:rPr>
              <a:t>generated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temporary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8" name="object 8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4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96011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Instructions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0697" y="619263"/>
            <a:ext cx="3254992" cy="228580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6" name="object 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818263" y="1578644"/>
            <a:ext cx="1162050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if</a:t>
            </a:r>
            <a:r>
              <a:rPr sz="1000" b="1" spc="5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x</a:t>
            </a:r>
            <a:r>
              <a:rPr sz="1000" b="1" spc="1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relop</a:t>
            </a:r>
            <a:r>
              <a:rPr sz="1000" b="1" spc="1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y</a:t>
            </a:r>
            <a:r>
              <a:rPr sz="1000" b="1" spc="1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goto</a:t>
            </a:r>
            <a:r>
              <a:rPr sz="1000" b="1" spc="1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1" spc="-50" dirty="0">
                <a:solidFill>
                  <a:srgbClr val="FF2600"/>
                </a:solidFill>
                <a:latin typeface="Georgia" panose="02040502050405020303"/>
                <a:cs typeface="Georgia" panose="02040502050405020303"/>
              </a:rPr>
              <a:t>L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7211" y="711140"/>
            <a:ext cx="3571240" cy="2314575"/>
            <a:chOff x="267211" y="711140"/>
            <a:chExt cx="3571240" cy="2314575"/>
          </a:xfrm>
        </p:grpSpPr>
        <p:sp>
          <p:nvSpPr>
            <p:cNvPr id="11" name="object 11"/>
            <p:cNvSpPr/>
            <p:nvPr/>
          </p:nvSpPr>
          <p:spPr>
            <a:xfrm>
              <a:off x="2262847" y="744480"/>
              <a:ext cx="545465" cy="0"/>
            </a:xfrm>
            <a:custGeom>
              <a:avLst/>
              <a:gdLst/>
              <a:ahLst/>
              <a:cxnLst/>
              <a:rect l="l" t="t" r="r" b="b"/>
              <a:pathLst>
                <a:path w="545464">
                  <a:moveTo>
                    <a:pt x="-4" y="0"/>
                  </a:moveTo>
                  <a:lnTo>
                    <a:pt x="-4" y="0"/>
                  </a:lnTo>
                  <a:lnTo>
                    <a:pt x="495800" y="0"/>
                  </a:lnTo>
                  <a:lnTo>
                    <a:pt x="545380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45863" y="720338"/>
              <a:ext cx="644525" cy="73660"/>
            </a:xfrm>
            <a:custGeom>
              <a:avLst/>
              <a:gdLst/>
              <a:ahLst/>
              <a:cxnLst/>
              <a:rect l="l" t="t" r="r" b="b"/>
              <a:pathLst>
                <a:path w="644525" h="73659">
                  <a:moveTo>
                    <a:pt x="0" y="72708"/>
                  </a:moveTo>
                  <a:lnTo>
                    <a:pt x="50305" y="73644"/>
                  </a:lnTo>
                  <a:lnTo>
                    <a:pt x="100488" y="73491"/>
                  </a:lnTo>
                  <a:lnTo>
                    <a:pt x="150549" y="72251"/>
                  </a:lnTo>
                  <a:lnTo>
                    <a:pt x="200486" y="69922"/>
                  </a:lnTo>
                  <a:lnTo>
                    <a:pt x="250301" y="66506"/>
                  </a:lnTo>
                  <a:lnTo>
                    <a:pt x="299993" y="62001"/>
                  </a:lnTo>
                  <a:lnTo>
                    <a:pt x="349562" y="56408"/>
                  </a:lnTo>
                  <a:lnTo>
                    <a:pt x="399009" y="49727"/>
                  </a:lnTo>
                  <a:lnTo>
                    <a:pt x="448333" y="41958"/>
                  </a:lnTo>
                  <a:lnTo>
                    <a:pt x="497534" y="33100"/>
                  </a:lnTo>
                  <a:lnTo>
                    <a:pt x="546612" y="23155"/>
                  </a:lnTo>
                  <a:lnTo>
                    <a:pt x="595567" y="12121"/>
                  </a:lnTo>
                  <a:lnTo>
                    <a:pt x="644400" y="0"/>
                  </a:lnTo>
                </a:path>
              </a:pathLst>
            </a:custGeom>
            <a:ln w="18395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827855" y="1151585"/>
              <a:ext cx="419100" cy="0"/>
            </a:xfrm>
            <a:custGeom>
              <a:avLst/>
              <a:gdLst/>
              <a:ahLst/>
              <a:cxnLst/>
              <a:rect l="l" t="t" r="r" b="b"/>
              <a:pathLst>
                <a:path w="419100">
                  <a:moveTo>
                    <a:pt x="0" y="0"/>
                  </a:moveTo>
                  <a:lnTo>
                    <a:pt x="0" y="0"/>
                  </a:lnTo>
                  <a:lnTo>
                    <a:pt x="366486" y="0"/>
                  </a:lnTo>
                  <a:lnTo>
                    <a:pt x="418842" y="0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421553" y="1326441"/>
              <a:ext cx="566420" cy="40005"/>
            </a:xfrm>
            <a:custGeom>
              <a:avLst/>
              <a:gdLst/>
              <a:ahLst/>
              <a:cxnLst/>
              <a:rect l="l" t="t" r="r" b="b"/>
              <a:pathLst>
                <a:path w="566419" h="40005">
                  <a:moveTo>
                    <a:pt x="0" y="39692"/>
                  </a:moveTo>
                  <a:lnTo>
                    <a:pt x="11148" y="39692"/>
                  </a:lnTo>
                  <a:lnTo>
                    <a:pt x="19553" y="39620"/>
                  </a:lnTo>
                  <a:lnTo>
                    <a:pt x="50393" y="38476"/>
                  </a:lnTo>
                  <a:lnTo>
                    <a:pt x="57165" y="38160"/>
                  </a:lnTo>
                  <a:lnTo>
                    <a:pt x="64034" y="37844"/>
                  </a:lnTo>
                  <a:lnTo>
                    <a:pt x="70903" y="37529"/>
                  </a:lnTo>
                  <a:lnTo>
                    <a:pt x="77868" y="37092"/>
                  </a:lnTo>
                  <a:lnTo>
                    <a:pt x="84931" y="36535"/>
                  </a:lnTo>
                  <a:lnTo>
                    <a:pt x="91995" y="35978"/>
                  </a:lnTo>
                  <a:lnTo>
                    <a:pt x="98691" y="35507"/>
                  </a:lnTo>
                  <a:lnTo>
                    <a:pt x="105021" y="35124"/>
                  </a:lnTo>
                  <a:lnTo>
                    <a:pt x="111351" y="34739"/>
                  </a:lnTo>
                  <a:lnTo>
                    <a:pt x="117681" y="34259"/>
                  </a:lnTo>
                  <a:lnTo>
                    <a:pt x="124010" y="33682"/>
                  </a:lnTo>
                  <a:lnTo>
                    <a:pt x="130340" y="33106"/>
                  </a:lnTo>
                  <a:lnTo>
                    <a:pt x="136670" y="32529"/>
                  </a:lnTo>
                  <a:lnTo>
                    <a:pt x="143000" y="31952"/>
                  </a:lnTo>
                  <a:lnTo>
                    <a:pt x="186580" y="26426"/>
                  </a:lnTo>
                  <a:lnTo>
                    <a:pt x="198425" y="24191"/>
                  </a:lnTo>
                  <a:lnTo>
                    <a:pt x="204310" y="23016"/>
                  </a:lnTo>
                  <a:lnTo>
                    <a:pt x="209895" y="21661"/>
                  </a:lnTo>
                  <a:lnTo>
                    <a:pt x="215182" y="20128"/>
                  </a:lnTo>
                  <a:lnTo>
                    <a:pt x="220469" y="18595"/>
                  </a:lnTo>
                  <a:lnTo>
                    <a:pt x="225327" y="16606"/>
                  </a:lnTo>
                  <a:lnTo>
                    <a:pt x="229756" y="14162"/>
                  </a:lnTo>
                  <a:lnTo>
                    <a:pt x="234186" y="11719"/>
                  </a:lnTo>
                  <a:lnTo>
                    <a:pt x="238455" y="9340"/>
                  </a:lnTo>
                  <a:lnTo>
                    <a:pt x="242565" y="7026"/>
                  </a:lnTo>
                  <a:lnTo>
                    <a:pt x="246674" y="4712"/>
                  </a:lnTo>
                  <a:lnTo>
                    <a:pt x="251208" y="2910"/>
                  </a:lnTo>
                  <a:lnTo>
                    <a:pt x="256165" y="1620"/>
                  </a:lnTo>
                  <a:lnTo>
                    <a:pt x="261122" y="330"/>
                  </a:lnTo>
                  <a:lnTo>
                    <a:pt x="266895" y="0"/>
                  </a:lnTo>
                  <a:lnTo>
                    <a:pt x="273483" y="629"/>
                  </a:lnTo>
                  <a:lnTo>
                    <a:pt x="280071" y="1259"/>
                  </a:lnTo>
                  <a:lnTo>
                    <a:pt x="286617" y="2345"/>
                  </a:lnTo>
                  <a:lnTo>
                    <a:pt x="293122" y="3888"/>
                  </a:lnTo>
                  <a:lnTo>
                    <a:pt x="299627" y="5431"/>
                  </a:lnTo>
                  <a:lnTo>
                    <a:pt x="305909" y="7031"/>
                  </a:lnTo>
                  <a:lnTo>
                    <a:pt x="311970" y="8687"/>
                  </a:lnTo>
                  <a:lnTo>
                    <a:pt x="318030" y="10343"/>
                  </a:lnTo>
                  <a:lnTo>
                    <a:pt x="323551" y="11884"/>
                  </a:lnTo>
                  <a:lnTo>
                    <a:pt x="328532" y="13310"/>
                  </a:lnTo>
                  <a:lnTo>
                    <a:pt x="333512" y="14736"/>
                  </a:lnTo>
                  <a:lnTo>
                    <a:pt x="338804" y="16217"/>
                  </a:lnTo>
                  <a:lnTo>
                    <a:pt x="378266" y="25869"/>
                  </a:lnTo>
                  <a:lnTo>
                    <a:pt x="383906" y="27052"/>
                  </a:lnTo>
                  <a:lnTo>
                    <a:pt x="389248" y="27967"/>
                  </a:lnTo>
                  <a:lnTo>
                    <a:pt x="394294" y="28613"/>
                  </a:lnTo>
                  <a:lnTo>
                    <a:pt x="399339" y="29260"/>
                  </a:lnTo>
                  <a:lnTo>
                    <a:pt x="404149" y="29710"/>
                  </a:lnTo>
                  <a:lnTo>
                    <a:pt x="408725" y="29962"/>
                  </a:lnTo>
                  <a:lnTo>
                    <a:pt x="413301" y="30215"/>
                  </a:lnTo>
                  <a:lnTo>
                    <a:pt x="418092" y="30341"/>
                  </a:lnTo>
                  <a:lnTo>
                    <a:pt x="423098" y="30341"/>
                  </a:lnTo>
                  <a:lnTo>
                    <a:pt x="428104" y="30341"/>
                  </a:lnTo>
                  <a:lnTo>
                    <a:pt x="536592" y="30341"/>
                  </a:lnTo>
                  <a:lnTo>
                    <a:pt x="541464" y="30295"/>
                  </a:lnTo>
                  <a:lnTo>
                    <a:pt x="546125" y="30201"/>
                  </a:lnTo>
                  <a:lnTo>
                    <a:pt x="550786" y="30108"/>
                  </a:lnTo>
                  <a:lnTo>
                    <a:pt x="555332" y="29967"/>
                  </a:lnTo>
                  <a:lnTo>
                    <a:pt x="559763" y="29780"/>
                  </a:lnTo>
                  <a:lnTo>
                    <a:pt x="566409" y="29499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9416" y="1352043"/>
              <a:ext cx="287655" cy="25400"/>
            </a:xfrm>
            <a:custGeom>
              <a:avLst/>
              <a:gdLst/>
              <a:ahLst/>
              <a:cxnLst/>
              <a:rect l="l" t="t" r="r" b="b"/>
              <a:pathLst>
                <a:path w="287655" h="25400">
                  <a:moveTo>
                    <a:pt x="0" y="0"/>
                  </a:moveTo>
                  <a:lnTo>
                    <a:pt x="67187" y="13810"/>
                  </a:lnTo>
                  <a:lnTo>
                    <a:pt x="126647" y="22097"/>
                  </a:lnTo>
                  <a:lnTo>
                    <a:pt x="178379" y="24859"/>
                  </a:lnTo>
                  <a:lnTo>
                    <a:pt x="222384" y="22097"/>
                  </a:lnTo>
                  <a:lnTo>
                    <a:pt x="258660" y="13810"/>
                  </a:lnTo>
                  <a:lnTo>
                    <a:pt x="287209" y="0"/>
                  </a:lnTo>
                </a:path>
              </a:pathLst>
            </a:custGeom>
            <a:ln w="183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91624" y="1539993"/>
              <a:ext cx="147955" cy="0"/>
            </a:xfrm>
            <a:custGeom>
              <a:avLst/>
              <a:gdLst/>
              <a:ahLst/>
              <a:cxnLst/>
              <a:rect l="l" t="t" r="r" b="b"/>
              <a:pathLst>
                <a:path w="147955">
                  <a:moveTo>
                    <a:pt x="-2" y="2"/>
                  </a:moveTo>
                  <a:lnTo>
                    <a:pt x="36868" y="2"/>
                  </a:lnTo>
                  <a:lnTo>
                    <a:pt x="73739" y="2"/>
                  </a:lnTo>
                  <a:lnTo>
                    <a:pt x="110609" y="2"/>
                  </a:lnTo>
                  <a:lnTo>
                    <a:pt x="147480" y="2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40413" y="1742096"/>
              <a:ext cx="38735" cy="0"/>
            </a:xfrm>
            <a:custGeom>
              <a:avLst/>
              <a:gdLst/>
              <a:ahLst/>
              <a:cxnLst/>
              <a:rect l="l" t="t" r="r" b="b"/>
              <a:pathLst>
                <a:path w="38735">
                  <a:moveTo>
                    <a:pt x="0" y="0"/>
                  </a:moveTo>
                  <a:lnTo>
                    <a:pt x="9582" y="0"/>
                  </a:lnTo>
                  <a:lnTo>
                    <a:pt x="19164" y="0"/>
                  </a:lnTo>
                  <a:lnTo>
                    <a:pt x="28746" y="0"/>
                  </a:lnTo>
                  <a:lnTo>
                    <a:pt x="38329" y="0"/>
                  </a:lnTo>
                </a:path>
              </a:pathLst>
            </a:custGeom>
            <a:ln w="18397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54540" y="1741839"/>
              <a:ext cx="38735" cy="4445"/>
            </a:xfrm>
            <a:custGeom>
              <a:avLst/>
              <a:gdLst/>
              <a:ahLst/>
              <a:cxnLst/>
              <a:rect l="l" t="t" r="r" b="b"/>
              <a:pathLst>
                <a:path w="38735" h="4444">
                  <a:moveTo>
                    <a:pt x="3" y="307"/>
                  </a:moveTo>
                  <a:lnTo>
                    <a:pt x="9752" y="1"/>
                  </a:lnTo>
                  <a:lnTo>
                    <a:pt x="19409" y="570"/>
                  </a:lnTo>
                  <a:lnTo>
                    <a:pt x="28975" y="2013"/>
                  </a:lnTo>
                  <a:lnTo>
                    <a:pt x="38449" y="4328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585011" y="2392079"/>
              <a:ext cx="97155" cy="75565"/>
            </a:xfrm>
            <a:custGeom>
              <a:avLst/>
              <a:gdLst/>
              <a:ahLst/>
              <a:cxnLst/>
              <a:rect l="l" t="t" r="r" b="b"/>
              <a:pathLst>
                <a:path w="97154" h="75564">
                  <a:moveTo>
                    <a:pt x="0" y="75297"/>
                  </a:moveTo>
                  <a:lnTo>
                    <a:pt x="8217" y="35673"/>
                  </a:lnTo>
                  <a:lnTo>
                    <a:pt x="27120" y="10574"/>
                  </a:lnTo>
                  <a:lnTo>
                    <a:pt x="56707" y="0"/>
                  </a:lnTo>
                  <a:lnTo>
                    <a:pt x="96979" y="395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84810" y="2417415"/>
              <a:ext cx="53340" cy="0"/>
            </a:xfrm>
            <a:custGeom>
              <a:avLst/>
              <a:gdLst/>
              <a:ahLst/>
              <a:cxnLst/>
              <a:rect l="l" t="t" r="r" b="b"/>
              <a:pathLst>
                <a:path w="53339">
                  <a:moveTo>
                    <a:pt x="0" y="0"/>
                  </a:moveTo>
                  <a:lnTo>
                    <a:pt x="13311" y="0"/>
                  </a:lnTo>
                  <a:lnTo>
                    <a:pt x="26623" y="0"/>
                  </a:lnTo>
                  <a:lnTo>
                    <a:pt x="39935" y="0"/>
                  </a:lnTo>
                  <a:lnTo>
                    <a:pt x="53247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251160" y="2657422"/>
              <a:ext cx="340995" cy="0"/>
            </a:xfrm>
            <a:custGeom>
              <a:avLst/>
              <a:gdLst/>
              <a:ahLst/>
              <a:cxnLst/>
              <a:rect l="l" t="t" r="r" b="b"/>
              <a:pathLst>
                <a:path w="340994">
                  <a:moveTo>
                    <a:pt x="-1" y="0"/>
                  </a:moveTo>
                  <a:lnTo>
                    <a:pt x="-1" y="0"/>
                  </a:lnTo>
                  <a:lnTo>
                    <a:pt x="291994" y="0"/>
                  </a:lnTo>
                  <a:lnTo>
                    <a:pt x="340660" y="0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6409" y="763420"/>
              <a:ext cx="572135" cy="2253615"/>
            </a:xfrm>
            <a:custGeom>
              <a:avLst/>
              <a:gdLst/>
              <a:ahLst/>
              <a:cxnLst/>
              <a:rect l="l" t="t" r="r" b="b"/>
              <a:pathLst>
                <a:path w="572135" h="2253615">
                  <a:moveTo>
                    <a:pt x="15257" y="0"/>
                  </a:moveTo>
                  <a:lnTo>
                    <a:pt x="4368" y="41489"/>
                  </a:lnTo>
                  <a:lnTo>
                    <a:pt x="3613" y="47545"/>
                  </a:lnTo>
                  <a:lnTo>
                    <a:pt x="2857" y="53601"/>
                  </a:lnTo>
                  <a:lnTo>
                    <a:pt x="2248" y="59387"/>
                  </a:lnTo>
                  <a:lnTo>
                    <a:pt x="1784" y="64903"/>
                  </a:lnTo>
                  <a:lnTo>
                    <a:pt x="1321" y="70419"/>
                  </a:lnTo>
                  <a:lnTo>
                    <a:pt x="998" y="75982"/>
                  </a:lnTo>
                  <a:lnTo>
                    <a:pt x="816" y="81593"/>
                  </a:lnTo>
                  <a:lnTo>
                    <a:pt x="635" y="87204"/>
                  </a:lnTo>
                  <a:lnTo>
                    <a:pt x="0" y="126671"/>
                  </a:lnTo>
                  <a:lnTo>
                    <a:pt x="0" y="134426"/>
                  </a:lnTo>
                  <a:lnTo>
                    <a:pt x="0" y="142357"/>
                  </a:lnTo>
                  <a:lnTo>
                    <a:pt x="0" y="150463"/>
                  </a:lnTo>
                  <a:lnTo>
                    <a:pt x="0" y="158744"/>
                  </a:lnTo>
                  <a:lnTo>
                    <a:pt x="99" y="167025"/>
                  </a:lnTo>
                  <a:lnTo>
                    <a:pt x="4700" y="210818"/>
                  </a:lnTo>
                  <a:lnTo>
                    <a:pt x="21937" y="249105"/>
                  </a:lnTo>
                  <a:lnTo>
                    <a:pt x="47769" y="282865"/>
                  </a:lnTo>
                  <a:lnTo>
                    <a:pt x="80679" y="310476"/>
                  </a:lnTo>
                  <a:lnTo>
                    <a:pt x="120082" y="330490"/>
                  </a:lnTo>
                  <a:lnTo>
                    <a:pt x="157461" y="342431"/>
                  </a:lnTo>
                  <a:lnTo>
                    <a:pt x="195760" y="349131"/>
                  </a:lnTo>
                  <a:lnTo>
                    <a:pt x="235300" y="351901"/>
                  </a:lnTo>
                  <a:lnTo>
                    <a:pt x="251950" y="352247"/>
                  </a:lnTo>
                  <a:lnTo>
                    <a:pt x="260048" y="352247"/>
                  </a:lnTo>
                  <a:lnTo>
                    <a:pt x="268146" y="352247"/>
                  </a:lnTo>
                  <a:lnTo>
                    <a:pt x="276514" y="352014"/>
                  </a:lnTo>
                  <a:lnTo>
                    <a:pt x="285154" y="351548"/>
                  </a:lnTo>
                  <a:lnTo>
                    <a:pt x="293794" y="351081"/>
                  </a:lnTo>
                  <a:lnTo>
                    <a:pt x="317363" y="387956"/>
                  </a:lnTo>
                  <a:lnTo>
                    <a:pt x="318902" y="406983"/>
                  </a:lnTo>
                  <a:lnTo>
                    <a:pt x="318788" y="417953"/>
                  </a:lnTo>
                  <a:lnTo>
                    <a:pt x="314444" y="465129"/>
                  </a:lnTo>
                  <a:lnTo>
                    <a:pt x="311374" y="486613"/>
                  </a:lnTo>
                  <a:lnTo>
                    <a:pt x="309798" y="497348"/>
                  </a:lnTo>
                  <a:lnTo>
                    <a:pt x="303664" y="540964"/>
                  </a:lnTo>
                  <a:lnTo>
                    <a:pt x="298730" y="586553"/>
                  </a:lnTo>
                  <a:lnTo>
                    <a:pt x="295332" y="628285"/>
                  </a:lnTo>
                  <a:lnTo>
                    <a:pt x="292359" y="670116"/>
                  </a:lnTo>
                  <a:lnTo>
                    <a:pt x="289862" y="713401"/>
                  </a:lnTo>
                  <a:lnTo>
                    <a:pt x="287972" y="758113"/>
                  </a:lnTo>
                  <a:lnTo>
                    <a:pt x="287073" y="804038"/>
                  </a:lnTo>
                  <a:lnTo>
                    <a:pt x="286982" y="826525"/>
                  </a:lnTo>
                  <a:lnTo>
                    <a:pt x="286982" y="837603"/>
                  </a:lnTo>
                  <a:lnTo>
                    <a:pt x="286982" y="848034"/>
                  </a:lnTo>
                  <a:lnTo>
                    <a:pt x="286982" y="987161"/>
                  </a:lnTo>
                  <a:lnTo>
                    <a:pt x="287029" y="995359"/>
                  </a:lnTo>
                  <a:lnTo>
                    <a:pt x="287123" y="1002584"/>
                  </a:lnTo>
                  <a:lnTo>
                    <a:pt x="287216" y="1009809"/>
                  </a:lnTo>
                  <a:lnTo>
                    <a:pt x="287214" y="1017228"/>
                  </a:lnTo>
                  <a:lnTo>
                    <a:pt x="287117" y="1024840"/>
                  </a:lnTo>
                  <a:lnTo>
                    <a:pt x="287019" y="1032451"/>
                  </a:lnTo>
                  <a:lnTo>
                    <a:pt x="285529" y="1070854"/>
                  </a:lnTo>
                  <a:lnTo>
                    <a:pt x="285146" y="1077824"/>
                  </a:lnTo>
                  <a:lnTo>
                    <a:pt x="284749" y="1085291"/>
                  </a:lnTo>
                  <a:lnTo>
                    <a:pt x="283223" y="1125365"/>
                  </a:lnTo>
                  <a:lnTo>
                    <a:pt x="283057" y="1132086"/>
                  </a:lnTo>
                  <a:lnTo>
                    <a:pt x="282892" y="1138807"/>
                  </a:lnTo>
                  <a:lnTo>
                    <a:pt x="282726" y="1145527"/>
                  </a:lnTo>
                  <a:lnTo>
                    <a:pt x="282581" y="1152248"/>
                  </a:lnTo>
                  <a:lnTo>
                    <a:pt x="282478" y="1158968"/>
                  </a:lnTo>
                  <a:lnTo>
                    <a:pt x="282416" y="1165689"/>
                  </a:lnTo>
                  <a:lnTo>
                    <a:pt x="282396" y="1172410"/>
                  </a:lnTo>
                  <a:lnTo>
                    <a:pt x="282396" y="1179323"/>
                  </a:lnTo>
                  <a:lnTo>
                    <a:pt x="282396" y="1186624"/>
                  </a:lnTo>
                  <a:lnTo>
                    <a:pt x="282396" y="1298970"/>
                  </a:lnTo>
                  <a:lnTo>
                    <a:pt x="282429" y="1306213"/>
                  </a:lnTo>
                  <a:lnTo>
                    <a:pt x="283524" y="1344552"/>
                  </a:lnTo>
                  <a:lnTo>
                    <a:pt x="287075" y="1386414"/>
                  </a:lnTo>
                  <a:lnTo>
                    <a:pt x="287486" y="1392636"/>
                  </a:lnTo>
                  <a:lnTo>
                    <a:pt x="287496" y="1398411"/>
                  </a:lnTo>
                  <a:lnTo>
                    <a:pt x="287506" y="1404185"/>
                  </a:lnTo>
                  <a:lnTo>
                    <a:pt x="287333" y="1410240"/>
                  </a:lnTo>
                  <a:lnTo>
                    <a:pt x="286978" y="1416577"/>
                  </a:lnTo>
                  <a:lnTo>
                    <a:pt x="286624" y="1422914"/>
                  </a:lnTo>
                  <a:lnTo>
                    <a:pt x="285926" y="1429600"/>
                  </a:lnTo>
                  <a:lnTo>
                    <a:pt x="284884" y="1436635"/>
                  </a:lnTo>
                  <a:lnTo>
                    <a:pt x="283842" y="1443670"/>
                  </a:lnTo>
                  <a:lnTo>
                    <a:pt x="282914" y="1451004"/>
                  </a:lnTo>
                  <a:lnTo>
                    <a:pt x="282100" y="1458637"/>
                  </a:lnTo>
                  <a:lnTo>
                    <a:pt x="281286" y="1466270"/>
                  </a:lnTo>
                  <a:lnTo>
                    <a:pt x="280346" y="1474400"/>
                  </a:lnTo>
                  <a:lnTo>
                    <a:pt x="279281" y="1483029"/>
                  </a:lnTo>
                  <a:lnTo>
                    <a:pt x="278497" y="1489636"/>
                  </a:lnTo>
                  <a:lnTo>
                    <a:pt x="274272" y="1534403"/>
                  </a:lnTo>
                  <a:lnTo>
                    <a:pt x="270984" y="1581930"/>
                  </a:lnTo>
                  <a:lnTo>
                    <a:pt x="268933" y="1628347"/>
                  </a:lnTo>
                  <a:lnTo>
                    <a:pt x="267607" y="1678932"/>
                  </a:lnTo>
                  <a:lnTo>
                    <a:pt x="267126" y="1725711"/>
                  </a:lnTo>
                  <a:lnTo>
                    <a:pt x="267126" y="1735451"/>
                  </a:lnTo>
                  <a:lnTo>
                    <a:pt x="267126" y="1745269"/>
                  </a:lnTo>
                  <a:lnTo>
                    <a:pt x="267126" y="1880733"/>
                  </a:lnTo>
                  <a:lnTo>
                    <a:pt x="267249" y="1885775"/>
                  </a:lnTo>
                  <a:lnTo>
                    <a:pt x="267494" y="1890943"/>
                  </a:lnTo>
                  <a:lnTo>
                    <a:pt x="267740" y="1896111"/>
                  </a:lnTo>
                  <a:lnTo>
                    <a:pt x="267766" y="1901786"/>
                  </a:lnTo>
                  <a:lnTo>
                    <a:pt x="267572" y="1907968"/>
                  </a:lnTo>
                  <a:lnTo>
                    <a:pt x="267378" y="1914150"/>
                  </a:lnTo>
                  <a:lnTo>
                    <a:pt x="267184" y="1920328"/>
                  </a:lnTo>
                  <a:lnTo>
                    <a:pt x="266989" y="1926501"/>
                  </a:lnTo>
                  <a:lnTo>
                    <a:pt x="266795" y="1932675"/>
                  </a:lnTo>
                  <a:lnTo>
                    <a:pt x="266478" y="1939128"/>
                  </a:lnTo>
                  <a:lnTo>
                    <a:pt x="266039" y="1945862"/>
                  </a:lnTo>
                  <a:lnTo>
                    <a:pt x="265598" y="1952595"/>
                  </a:lnTo>
                  <a:lnTo>
                    <a:pt x="265379" y="1959227"/>
                  </a:lnTo>
                  <a:lnTo>
                    <a:pt x="265379" y="2036034"/>
                  </a:lnTo>
                  <a:lnTo>
                    <a:pt x="265526" y="2043077"/>
                  </a:lnTo>
                  <a:lnTo>
                    <a:pt x="270664" y="2084530"/>
                  </a:lnTo>
                  <a:lnTo>
                    <a:pt x="272310" y="2089196"/>
                  </a:lnTo>
                  <a:lnTo>
                    <a:pt x="274366" y="2093405"/>
                  </a:lnTo>
                  <a:lnTo>
                    <a:pt x="276832" y="2097156"/>
                  </a:lnTo>
                  <a:lnTo>
                    <a:pt x="279298" y="2100907"/>
                  </a:lnTo>
                  <a:lnTo>
                    <a:pt x="282243" y="2104330"/>
                  </a:lnTo>
                  <a:lnTo>
                    <a:pt x="285667" y="2107426"/>
                  </a:lnTo>
                  <a:lnTo>
                    <a:pt x="289091" y="2110522"/>
                  </a:lnTo>
                  <a:lnTo>
                    <a:pt x="292504" y="2113796"/>
                  </a:lnTo>
                  <a:lnTo>
                    <a:pt x="295906" y="2117250"/>
                  </a:lnTo>
                  <a:lnTo>
                    <a:pt x="299307" y="2120703"/>
                  </a:lnTo>
                  <a:lnTo>
                    <a:pt x="302152" y="2124836"/>
                  </a:lnTo>
                  <a:lnTo>
                    <a:pt x="304439" y="2129650"/>
                  </a:lnTo>
                  <a:lnTo>
                    <a:pt x="306727" y="2134463"/>
                  </a:lnTo>
                  <a:lnTo>
                    <a:pt x="308436" y="2139960"/>
                  </a:lnTo>
                  <a:lnTo>
                    <a:pt x="309569" y="2146141"/>
                  </a:lnTo>
                  <a:lnTo>
                    <a:pt x="310701" y="2152321"/>
                  </a:lnTo>
                  <a:lnTo>
                    <a:pt x="317972" y="2183467"/>
                  </a:lnTo>
                  <a:lnTo>
                    <a:pt x="320068" y="2189220"/>
                  </a:lnTo>
                  <a:lnTo>
                    <a:pt x="322634" y="2194522"/>
                  </a:lnTo>
                  <a:lnTo>
                    <a:pt x="325670" y="2199371"/>
                  </a:lnTo>
                  <a:lnTo>
                    <a:pt x="328706" y="2204221"/>
                  </a:lnTo>
                  <a:lnTo>
                    <a:pt x="331952" y="2208827"/>
                  </a:lnTo>
                  <a:lnTo>
                    <a:pt x="335408" y="2213188"/>
                  </a:lnTo>
                  <a:lnTo>
                    <a:pt x="338864" y="2217548"/>
                  </a:lnTo>
                  <a:lnTo>
                    <a:pt x="358926" y="2234710"/>
                  </a:lnTo>
                  <a:lnTo>
                    <a:pt x="363304" y="2237528"/>
                  </a:lnTo>
                  <a:lnTo>
                    <a:pt x="368376" y="2240038"/>
                  </a:lnTo>
                  <a:lnTo>
                    <a:pt x="374141" y="2242240"/>
                  </a:lnTo>
                  <a:lnTo>
                    <a:pt x="379907" y="2244442"/>
                  </a:lnTo>
                  <a:lnTo>
                    <a:pt x="385759" y="2246301"/>
                  </a:lnTo>
                  <a:lnTo>
                    <a:pt x="391696" y="2247816"/>
                  </a:lnTo>
                  <a:lnTo>
                    <a:pt x="397634" y="2249331"/>
                  </a:lnTo>
                  <a:lnTo>
                    <a:pt x="425378" y="2252830"/>
                  </a:lnTo>
                  <a:lnTo>
                    <a:pt x="430020" y="2253002"/>
                  </a:lnTo>
                  <a:lnTo>
                    <a:pt x="469013" y="2243915"/>
                  </a:lnTo>
                  <a:lnTo>
                    <a:pt x="485443" y="2234479"/>
                  </a:lnTo>
                  <a:lnTo>
                    <a:pt x="491009" y="2230835"/>
                  </a:lnTo>
                  <a:lnTo>
                    <a:pt x="522107" y="2205168"/>
                  </a:lnTo>
                  <a:lnTo>
                    <a:pt x="535135" y="2191644"/>
                  </a:lnTo>
                  <a:lnTo>
                    <a:pt x="539211" y="2187431"/>
                  </a:lnTo>
                  <a:lnTo>
                    <a:pt x="543148" y="2183494"/>
                  </a:lnTo>
                  <a:lnTo>
                    <a:pt x="547084" y="2179558"/>
                  </a:lnTo>
                  <a:lnTo>
                    <a:pt x="550832" y="2175988"/>
                  </a:lnTo>
                  <a:lnTo>
                    <a:pt x="554392" y="2172784"/>
                  </a:lnTo>
                  <a:lnTo>
                    <a:pt x="557951" y="2169581"/>
                  </a:lnTo>
                  <a:lnTo>
                    <a:pt x="561705" y="2166498"/>
                  </a:lnTo>
                  <a:lnTo>
                    <a:pt x="565654" y="2163537"/>
                  </a:lnTo>
                  <a:lnTo>
                    <a:pt x="571578" y="2159094"/>
                  </a:lnTo>
                </a:path>
              </a:pathLst>
            </a:custGeom>
            <a:ln w="1839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5" name="object 25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7346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05929" y="1010593"/>
            <a:ext cx="3359150" cy="1237615"/>
            <a:chOff x="505929" y="1010593"/>
            <a:chExt cx="3359150" cy="123761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618604" y="1010593"/>
              <a:ext cx="3245850" cy="1237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6687" y="1595934"/>
              <a:ext cx="239395" cy="239395"/>
            </a:xfrm>
            <a:custGeom>
              <a:avLst/>
              <a:gdLst/>
              <a:ahLst/>
              <a:cxnLst/>
              <a:rect l="l" t="t" r="r" b="b"/>
              <a:pathLst>
                <a:path w="239395" h="239394">
                  <a:moveTo>
                    <a:pt x="239031" y="119512"/>
                  </a:moveTo>
                  <a:lnTo>
                    <a:pt x="229639" y="72992"/>
                  </a:lnTo>
                  <a:lnTo>
                    <a:pt x="204026" y="35004"/>
                  </a:lnTo>
                  <a:lnTo>
                    <a:pt x="166036" y="9391"/>
                  </a:lnTo>
                  <a:lnTo>
                    <a:pt x="119515" y="0"/>
                  </a:lnTo>
                  <a:lnTo>
                    <a:pt x="72995" y="9391"/>
                  </a:lnTo>
                  <a:lnTo>
                    <a:pt x="35005" y="35004"/>
                  </a:lnTo>
                  <a:lnTo>
                    <a:pt x="9392" y="72992"/>
                  </a:lnTo>
                  <a:lnTo>
                    <a:pt x="0" y="119512"/>
                  </a:lnTo>
                  <a:lnTo>
                    <a:pt x="9392" y="166032"/>
                  </a:lnTo>
                  <a:lnTo>
                    <a:pt x="35005" y="204021"/>
                  </a:lnTo>
                  <a:lnTo>
                    <a:pt x="72995" y="229633"/>
                  </a:lnTo>
                  <a:lnTo>
                    <a:pt x="119515" y="239025"/>
                  </a:lnTo>
                  <a:lnTo>
                    <a:pt x="166036" y="229633"/>
                  </a:lnTo>
                  <a:lnTo>
                    <a:pt x="204026" y="204021"/>
                  </a:lnTo>
                  <a:lnTo>
                    <a:pt x="229639" y="166032"/>
                  </a:lnTo>
                  <a:lnTo>
                    <a:pt x="239031" y="119512"/>
                  </a:lnTo>
                  <a:close/>
                </a:path>
              </a:pathLst>
            </a:custGeom>
            <a:ln w="21515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88629" y="1690984"/>
              <a:ext cx="172085" cy="22225"/>
            </a:xfrm>
            <a:custGeom>
              <a:avLst/>
              <a:gdLst/>
              <a:ahLst/>
              <a:cxnLst/>
              <a:rect l="l" t="t" r="r" b="b"/>
              <a:pathLst>
                <a:path w="172085" h="22225">
                  <a:moveTo>
                    <a:pt x="-5" y="22211"/>
                  </a:moveTo>
                  <a:lnTo>
                    <a:pt x="42963" y="16659"/>
                  </a:lnTo>
                  <a:lnTo>
                    <a:pt x="85932" y="11107"/>
                  </a:lnTo>
                  <a:lnTo>
                    <a:pt x="128901" y="5555"/>
                  </a:lnTo>
                  <a:lnTo>
                    <a:pt x="171870" y="3"/>
                  </a:lnTo>
                </a:path>
              </a:pathLst>
            </a:custGeom>
            <a:ln w="2151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02016" y="1798211"/>
              <a:ext cx="158750" cy="0"/>
            </a:xfrm>
            <a:custGeom>
              <a:avLst/>
              <a:gdLst/>
              <a:ahLst/>
              <a:cxnLst/>
              <a:rect l="l" t="t" r="r" b="b"/>
              <a:pathLst>
                <a:path w="158750">
                  <a:moveTo>
                    <a:pt x="0" y="0"/>
                  </a:moveTo>
                  <a:lnTo>
                    <a:pt x="39600" y="0"/>
                  </a:lnTo>
                  <a:lnTo>
                    <a:pt x="79201" y="0"/>
                  </a:lnTo>
                  <a:lnTo>
                    <a:pt x="118802" y="0"/>
                  </a:lnTo>
                  <a:lnTo>
                    <a:pt x="158402" y="0"/>
                  </a:lnTo>
                </a:path>
              </a:pathLst>
            </a:custGeom>
            <a:ln w="21517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600808" y="1946839"/>
              <a:ext cx="163195" cy="0"/>
            </a:xfrm>
            <a:custGeom>
              <a:avLst/>
              <a:gdLst/>
              <a:ahLst/>
              <a:cxnLst/>
              <a:rect l="l" t="t" r="r" b="b"/>
              <a:pathLst>
                <a:path w="163194">
                  <a:moveTo>
                    <a:pt x="0" y="0"/>
                  </a:moveTo>
                  <a:lnTo>
                    <a:pt x="40785" y="0"/>
                  </a:lnTo>
                  <a:lnTo>
                    <a:pt x="81571" y="0"/>
                  </a:lnTo>
                  <a:lnTo>
                    <a:pt x="122356" y="0"/>
                  </a:lnTo>
                  <a:lnTo>
                    <a:pt x="163141" y="0"/>
                  </a:lnTo>
                </a:path>
              </a:pathLst>
            </a:custGeom>
            <a:ln w="21517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07057" y="2058125"/>
              <a:ext cx="236854" cy="0"/>
            </a:xfrm>
            <a:custGeom>
              <a:avLst/>
              <a:gdLst/>
              <a:ahLst/>
              <a:cxnLst/>
              <a:rect l="l" t="t" r="r" b="b"/>
              <a:pathLst>
                <a:path w="236855">
                  <a:moveTo>
                    <a:pt x="1" y="0"/>
                  </a:moveTo>
                  <a:lnTo>
                    <a:pt x="47259" y="0"/>
                  </a:lnTo>
                  <a:lnTo>
                    <a:pt x="94517" y="0"/>
                  </a:lnTo>
                  <a:lnTo>
                    <a:pt x="141776" y="0"/>
                  </a:lnTo>
                  <a:lnTo>
                    <a:pt x="189034" y="0"/>
                  </a:lnTo>
                  <a:lnTo>
                    <a:pt x="236293" y="0"/>
                  </a:lnTo>
                </a:path>
              </a:pathLst>
            </a:custGeom>
            <a:ln w="21514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27936" y="2201007"/>
              <a:ext cx="136525" cy="0"/>
            </a:xfrm>
            <a:custGeom>
              <a:avLst/>
              <a:gdLst/>
              <a:ahLst/>
              <a:cxnLst/>
              <a:rect l="l" t="t" r="r" b="b"/>
              <a:pathLst>
                <a:path w="136525">
                  <a:moveTo>
                    <a:pt x="0" y="-3"/>
                  </a:moveTo>
                  <a:lnTo>
                    <a:pt x="34123" y="-3"/>
                  </a:lnTo>
                  <a:lnTo>
                    <a:pt x="68248" y="-3"/>
                  </a:lnTo>
                  <a:lnTo>
                    <a:pt x="102372" y="-3"/>
                  </a:lnTo>
                  <a:lnTo>
                    <a:pt x="136497" y="-3"/>
                  </a:lnTo>
                </a:path>
              </a:pathLst>
            </a:custGeom>
            <a:ln w="21516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3" name="object 13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8" name="object 18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Choice</a:t>
            </a:r>
            <a:r>
              <a:rPr spc="70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Operator</a:t>
            </a:r>
            <a:r>
              <a:rPr spc="75" dirty="0"/>
              <a:t> </a:t>
            </a:r>
            <a:r>
              <a:rPr spc="-25" dirty="0"/>
              <a:t>Set</a:t>
            </a:r>
            <a:endParaRPr spc="-25" dirty="0"/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1423822"/>
            <a:ext cx="76809" cy="768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2932" y="1351913"/>
            <a:ext cx="4022725" cy="5099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Rich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enough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implement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operations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the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source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language</a:t>
            </a:r>
            <a:endParaRPr sz="11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Close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enough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machine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instructions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simplify</a:t>
            </a:r>
            <a:r>
              <a:rPr sz="1100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code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generation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9557" y="1741855"/>
            <a:ext cx="76809" cy="7680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7" name="object 7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2" name="object 12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Data</a:t>
            </a:r>
            <a:r>
              <a:rPr spc="60" dirty="0"/>
              <a:t> </a:t>
            </a:r>
            <a:r>
              <a:rPr spc="-10" dirty="0"/>
              <a:t>Structure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1218641"/>
            <a:ext cx="76809" cy="768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568" y="1410716"/>
            <a:ext cx="61874" cy="61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1568" y="1670545"/>
            <a:ext cx="61874" cy="618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568" y="1930374"/>
            <a:ext cx="61874" cy="618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to</a:t>
            </a:r>
            <a:r>
              <a:rPr spc="-30" dirty="0"/>
              <a:t> </a:t>
            </a:r>
            <a:r>
              <a:rPr dirty="0"/>
              <a:t>present</a:t>
            </a:r>
            <a:r>
              <a:rPr spc="-35" dirty="0"/>
              <a:t> </a:t>
            </a:r>
            <a:r>
              <a:rPr dirty="0"/>
              <a:t>these</a:t>
            </a:r>
            <a:r>
              <a:rPr spc="-30" dirty="0"/>
              <a:t> </a:t>
            </a:r>
            <a:r>
              <a:rPr dirty="0"/>
              <a:t>instruction</a:t>
            </a:r>
            <a:r>
              <a:rPr spc="-3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spc="-10" dirty="0"/>
              <a:t>structure</a:t>
            </a:r>
            <a:endParaRPr spc="-10" dirty="0"/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spc="-10" dirty="0"/>
              <a:t>Quadruples</a:t>
            </a:r>
            <a:endParaRPr sz="1000"/>
          </a:p>
          <a:p>
            <a:pPr marL="289560" marR="2066925">
              <a:lnSpc>
                <a:spcPct val="171000"/>
              </a:lnSpc>
            </a:pPr>
            <a:r>
              <a:rPr sz="1000" spc="-10" dirty="0"/>
              <a:t>Triples </a:t>
            </a:r>
            <a:r>
              <a:rPr sz="1000" dirty="0"/>
              <a:t>Indirect</a:t>
            </a:r>
            <a:r>
              <a:rPr sz="1000" spc="-5" dirty="0"/>
              <a:t> </a:t>
            </a:r>
            <a:r>
              <a:rPr sz="1000" spc="-10" dirty="0"/>
              <a:t>triples</a:t>
            </a:r>
            <a:endParaRPr sz="1000"/>
          </a:p>
        </p:txBody>
      </p:sp>
      <p:grpSp>
        <p:nvGrpSpPr>
          <p:cNvPr id="9" name="object 9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0" name="object 10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836338" y="1488603"/>
            <a:ext cx="229235" cy="40640"/>
          </a:xfrm>
          <a:custGeom>
            <a:avLst/>
            <a:gdLst/>
            <a:ahLst/>
            <a:cxnLst/>
            <a:rect l="l" t="t" r="r" b="b"/>
            <a:pathLst>
              <a:path w="229234" h="40640">
                <a:moveTo>
                  <a:pt x="0" y="40625"/>
                </a:moveTo>
                <a:lnTo>
                  <a:pt x="45817" y="13542"/>
                </a:lnTo>
                <a:lnTo>
                  <a:pt x="91633" y="0"/>
                </a:lnTo>
                <a:lnTo>
                  <a:pt x="137450" y="0"/>
                </a:lnTo>
                <a:lnTo>
                  <a:pt x="183266" y="13542"/>
                </a:lnTo>
                <a:lnTo>
                  <a:pt x="229083" y="40625"/>
                </a:lnTo>
              </a:path>
            </a:pathLst>
          </a:custGeom>
          <a:ln w="18394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3405" y="1818369"/>
            <a:ext cx="178435" cy="31115"/>
          </a:xfrm>
          <a:custGeom>
            <a:avLst/>
            <a:gdLst/>
            <a:ahLst/>
            <a:cxnLst/>
            <a:rect l="l" t="t" r="r" b="b"/>
            <a:pathLst>
              <a:path w="178434" h="31114">
                <a:moveTo>
                  <a:pt x="0" y="30582"/>
                </a:moveTo>
                <a:lnTo>
                  <a:pt x="69008" y="7647"/>
                </a:lnTo>
                <a:lnTo>
                  <a:pt x="121657" y="3"/>
                </a:lnTo>
                <a:lnTo>
                  <a:pt x="157944" y="7647"/>
                </a:lnTo>
                <a:lnTo>
                  <a:pt x="177871" y="30582"/>
                </a:lnTo>
              </a:path>
            </a:pathLst>
          </a:custGeom>
          <a:ln w="18393">
            <a:solidFill>
              <a:srgbClr val="FF26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9702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Quadruples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899071"/>
            <a:ext cx="76809" cy="768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827162"/>
            <a:ext cx="24974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H</a:t>
            </a:r>
            <a:r>
              <a:rPr sz="1100" u="heavy" dirty="0">
                <a:uFill>
                  <a:solidFill>
                    <a:srgbClr val="0433FF"/>
                  </a:solidFill>
                </a:uFill>
                <a:latin typeface="Arial" panose="020B0604020202020204"/>
                <a:cs typeface="Arial" panose="020B0604020202020204"/>
              </a:rPr>
              <a:t>as</a:t>
            </a:r>
            <a:r>
              <a:rPr sz="1100" u="heavy" spc="-40" dirty="0">
                <a:uFill>
                  <a:solidFill>
                    <a:srgbClr val="0433F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100" u="heavy" dirty="0">
                <a:uFill>
                  <a:solidFill>
                    <a:srgbClr val="0433FF"/>
                  </a:solidFill>
                </a:uFill>
                <a:latin typeface="Arial" panose="020B0604020202020204"/>
                <a:cs typeface="Arial" panose="020B0604020202020204"/>
              </a:rPr>
              <a:t>four</a:t>
            </a:r>
            <a:r>
              <a:rPr sz="1100" u="heavy" spc="-40" dirty="0">
                <a:uFill>
                  <a:solidFill>
                    <a:srgbClr val="0433FF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1100" u="heavy" dirty="0">
                <a:uFill>
                  <a:solidFill>
                    <a:srgbClr val="0433FF"/>
                  </a:solidFill>
                </a:uFill>
                <a:latin typeface="Arial" panose="020B0604020202020204"/>
                <a:cs typeface="Arial" panose="020B0604020202020204"/>
              </a:rPr>
              <a:t>field</a:t>
            </a:r>
            <a:r>
              <a:rPr sz="1100" dirty="0">
                <a:latin typeface="Arial" panose="020B0604020202020204"/>
                <a:cs typeface="Arial" panose="020B0604020202020204"/>
              </a:rPr>
              <a:t>s:</a:t>
            </a:r>
            <a:r>
              <a:rPr sz="1100" spc="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op,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arg1,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arg2</a:t>
            </a:r>
            <a:r>
              <a:rPr sz="1100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and</a:t>
            </a:r>
            <a:r>
              <a:rPr sz="1100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result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0543" y="1267409"/>
            <a:ext cx="2912110" cy="1296670"/>
            <a:chOff x="760543" y="1267409"/>
            <a:chExt cx="2912110" cy="129667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4523" y="1487365"/>
              <a:ext cx="2395530" cy="9326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71300" y="1278167"/>
              <a:ext cx="1275080" cy="1275080"/>
            </a:xfrm>
            <a:custGeom>
              <a:avLst/>
              <a:gdLst/>
              <a:ahLst/>
              <a:cxnLst/>
              <a:rect l="l" t="t" r="r" b="b"/>
              <a:pathLst>
                <a:path w="1275080" h="1275080">
                  <a:moveTo>
                    <a:pt x="1274852" y="637418"/>
                  </a:moveTo>
                  <a:lnTo>
                    <a:pt x="1273103" y="589846"/>
                  </a:lnTo>
                  <a:lnTo>
                    <a:pt x="1267940" y="543224"/>
                  </a:lnTo>
                  <a:lnTo>
                    <a:pt x="1259486" y="497675"/>
                  </a:lnTo>
                  <a:lnTo>
                    <a:pt x="1247864" y="453321"/>
                  </a:lnTo>
                  <a:lnTo>
                    <a:pt x="1233196" y="410287"/>
                  </a:lnTo>
                  <a:lnTo>
                    <a:pt x="1215608" y="368696"/>
                  </a:lnTo>
                  <a:lnTo>
                    <a:pt x="1195221" y="328670"/>
                  </a:lnTo>
                  <a:lnTo>
                    <a:pt x="1172158" y="290333"/>
                  </a:lnTo>
                  <a:lnTo>
                    <a:pt x="1146544" y="253809"/>
                  </a:lnTo>
                  <a:lnTo>
                    <a:pt x="1118502" y="219220"/>
                  </a:lnTo>
                  <a:lnTo>
                    <a:pt x="1088154" y="186690"/>
                  </a:lnTo>
                  <a:lnTo>
                    <a:pt x="1055624" y="156343"/>
                  </a:lnTo>
                  <a:lnTo>
                    <a:pt x="1021035" y="128300"/>
                  </a:lnTo>
                  <a:lnTo>
                    <a:pt x="984511" y="102686"/>
                  </a:lnTo>
                  <a:lnTo>
                    <a:pt x="946174" y="79624"/>
                  </a:lnTo>
                  <a:lnTo>
                    <a:pt x="906148" y="59237"/>
                  </a:lnTo>
                  <a:lnTo>
                    <a:pt x="864557" y="41648"/>
                  </a:lnTo>
                  <a:lnTo>
                    <a:pt x="821523" y="26981"/>
                  </a:lnTo>
                  <a:lnTo>
                    <a:pt x="777169" y="15359"/>
                  </a:lnTo>
                  <a:lnTo>
                    <a:pt x="731620" y="6904"/>
                  </a:lnTo>
                  <a:lnTo>
                    <a:pt x="684997" y="1741"/>
                  </a:lnTo>
                  <a:lnTo>
                    <a:pt x="637425" y="-6"/>
                  </a:lnTo>
                  <a:lnTo>
                    <a:pt x="589854" y="1741"/>
                  </a:lnTo>
                  <a:lnTo>
                    <a:pt x="543231" y="6904"/>
                  </a:lnTo>
                  <a:lnTo>
                    <a:pt x="497682" y="15359"/>
                  </a:lnTo>
                  <a:lnTo>
                    <a:pt x="453328" y="26981"/>
                  </a:lnTo>
                  <a:lnTo>
                    <a:pt x="410294" y="41648"/>
                  </a:lnTo>
                  <a:lnTo>
                    <a:pt x="368703" y="59237"/>
                  </a:lnTo>
                  <a:lnTo>
                    <a:pt x="328677" y="79624"/>
                  </a:lnTo>
                  <a:lnTo>
                    <a:pt x="290341" y="102686"/>
                  </a:lnTo>
                  <a:lnTo>
                    <a:pt x="253816" y="128300"/>
                  </a:lnTo>
                  <a:lnTo>
                    <a:pt x="219227" y="156343"/>
                  </a:lnTo>
                  <a:lnTo>
                    <a:pt x="186697" y="186690"/>
                  </a:lnTo>
                  <a:lnTo>
                    <a:pt x="156350" y="219220"/>
                  </a:lnTo>
                  <a:lnTo>
                    <a:pt x="128307" y="253809"/>
                  </a:lnTo>
                  <a:lnTo>
                    <a:pt x="102693" y="290333"/>
                  </a:lnTo>
                  <a:lnTo>
                    <a:pt x="79631" y="328670"/>
                  </a:lnTo>
                  <a:lnTo>
                    <a:pt x="59244" y="368696"/>
                  </a:lnTo>
                  <a:lnTo>
                    <a:pt x="41655" y="410287"/>
                  </a:lnTo>
                  <a:lnTo>
                    <a:pt x="26988" y="453321"/>
                  </a:lnTo>
                  <a:lnTo>
                    <a:pt x="15365" y="497675"/>
                  </a:lnTo>
                  <a:lnTo>
                    <a:pt x="6911" y="543224"/>
                  </a:lnTo>
                  <a:lnTo>
                    <a:pt x="1748" y="589846"/>
                  </a:lnTo>
                  <a:lnTo>
                    <a:pt x="0" y="637418"/>
                  </a:lnTo>
                  <a:lnTo>
                    <a:pt x="1748" y="684990"/>
                  </a:lnTo>
                  <a:lnTo>
                    <a:pt x="6911" y="731612"/>
                  </a:lnTo>
                  <a:lnTo>
                    <a:pt x="15365" y="777161"/>
                  </a:lnTo>
                  <a:lnTo>
                    <a:pt x="26988" y="821515"/>
                  </a:lnTo>
                  <a:lnTo>
                    <a:pt x="41655" y="864549"/>
                  </a:lnTo>
                  <a:lnTo>
                    <a:pt x="59244" y="906140"/>
                  </a:lnTo>
                  <a:lnTo>
                    <a:pt x="79631" y="946166"/>
                  </a:lnTo>
                  <a:lnTo>
                    <a:pt x="102693" y="984502"/>
                  </a:lnTo>
                  <a:lnTo>
                    <a:pt x="128307" y="1021026"/>
                  </a:lnTo>
                  <a:lnTo>
                    <a:pt x="156350" y="1055615"/>
                  </a:lnTo>
                  <a:lnTo>
                    <a:pt x="186697" y="1088145"/>
                  </a:lnTo>
                  <a:lnTo>
                    <a:pt x="219227" y="1118493"/>
                  </a:lnTo>
                  <a:lnTo>
                    <a:pt x="253816" y="1146535"/>
                  </a:lnTo>
                  <a:lnTo>
                    <a:pt x="290341" y="1172149"/>
                  </a:lnTo>
                  <a:lnTo>
                    <a:pt x="328677" y="1195211"/>
                  </a:lnTo>
                  <a:lnTo>
                    <a:pt x="368703" y="1215599"/>
                  </a:lnTo>
                  <a:lnTo>
                    <a:pt x="410294" y="1233187"/>
                  </a:lnTo>
                  <a:lnTo>
                    <a:pt x="453328" y="1247854"/>
                  </a:lnTo>
                  <a:lnTo>
                    <a:pt x="497682" y="1259477"/>
                  </a:lnTo>
                  <a:lnTo>
                    <a:pt x="543231" y="1267931"/>
                  </a:lnTo>
                  <a:lnTo>
                    <a:pt x="589854" y="1273094"/>
                  </a:lnTo>
                  <a:lnTo>
                    <a:pt x="637425" y="1274842"/>
                  </a:lnTo>
                  <a:lnTo>
                    <a:pt x="684997" y="1273094"/>
                  </a:lnTo>
                  <a:lnTo>
                    <a:pt x="731620" y="1267931"/>
                  </a:lnTo>
                  <a:lnTo>
                    <a:pt x="777169" y="1259477"/>
                  </a:lnTo>
                  <a:lnTo>
                    <a:pt x="821523" y="1247854"/>
                  </a:lnTo>
                  <a:lnTo>
                    <a:pt x="864557" y="1233187"/>
                  </a:lnTo>
                  <a:lnTo>
                    <a:pt x="906148" y="1215599"/>
                  </a:lnTo>
                  <a:lnTo>
                    <a:pt x="946174" y="1195211"/>
                  </a:lnTo>
                  <a:lnTo>
                    <a:pt x="984511" y="1172149"/>
                  </a:lnTo>
                  <a:lnTo>
                    <a:pt x="1021035" y="1146535"/>
                  </a:lnTo>
                  <a:lnTo>
                    <a:pt x="1055624" y="1118493"/>
                  </a:lnTo>
                  <a:lnTo>
                    <a:pt x="1088154" y="1088145"/>
                  </a:lnTo>
                  <a:lnTo>
                    <a:pt x="1118502" y="1055615"/>
                  </a:lnTo>
                  <a:lnTo>
                    <a:pt x="1146544" y="1021026"/>
                  </a:lnTo>
                  <a:lnTo>
                    <a:pt x="1172158" y="984502"/>
                  </a:lnTo>
                  <a:lnTo>
                    <a:pt x="1195221" y="946166"/>
                  </a:lnTo>
                  <a:lnTo>
                    <a:pt x="1215608" y="906140"/>
                  </a:lnTo>
                  <a:lnTo>
                    <a:pt x="1233196" y="864549"/>
                  </a:lnTo>
                  <a:lnTo>
                    <a:pt x="1247864" y="821515"/>
                  </a:lnTo>
                  <a:lnTo>
                    <a:pt x="1259486" y="777161"/>
                  </a:lnTo>
                  <a:lnTo>
                    <a:pt x="1267940" y="731612"/>
                  </a:lnTo>
                  <a:lnTo>
                    <a:pt x="1273103" y="684990"/>
                  </a:lnTo>
                  <a:lnTo>
                    <a:pt x="1274852" y="637418"/>
                  </a:lnTo>
                  <a:close/>
                </a:path>
              </a:pathLst>
            </a:custGeom>
            <a:ln w="21515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197410" y="1403337"/>
              <a:ext cx="464820" cy="1086485"/>
            </a:xfrm>
            <a:custGeom>
              <a:avLst/>
              <a:gdLst/>
              <a:ahLst/>
              <a:cxnLst/>
              <a:rect l="l" t="t" r="r" b="b"/>
              <a:pathLst>
                <a:path w="464820" h="1086485">
                  <a:moveTo>
                    <a:pt x="464228" y="542957"/>
                  </a:moveTo>
                  <a:lnTo>
                    <a:pt x="462666" y="479637"/>
                  </a:lnTo>
                  <a:lnTo>
                    <a:pt x="458097" y="418462"/>
                  </a:lnTo>
                  <a:lnTo>
                    <a:pt x="450695" y="359840"/>
                  </a:lnTo>
                  <a:lnTo>
                    <a:pt x="440635" y="304178"/>
                  </a:lnTo>
                  <a:lnTo>
                    <a:pt x="428090" y="251884"/>
                  </a:lnTo>
                  <a:lnTo>
                    <a:pt x="413234" y="203365"/>
                  </a:lnTo>
                  <a:lnTo>
                    <a:pt x="396242" y="159029"/>
                  </a:lnTo>
                  <a:lnTo>
                    <a:pt x="377288" y="119282"/>
                  </a:lnTo>
                  <a:lnTo>
                    <a:pt x="356546" y="84533"/>
                  </a:lnTo>
                  <a:lnTo>
                    <a:pt x="310394" y="31654"/>
                  </a:lnTo>
                  <a:lnTo>
                    <a:pt x="259180" y="3654"/>
                  </a:lnTo>
                  <a:lnTo>
                    <a:pt x="232110" y="1"/>
                  </a:lnTo>
                  <a:lnTo>
                    <a:pt x="205041" y="3654"/>
                  </a:lnTo>
                  <a:lnTo>
                    <a:pt x="153827" y="31654"/>
                  </a:lnTo>
                  <a:lnTo>
                    <a:pt x="107675" y="84533"/>
                  </a:lnTo>
                  <a:lnTo>
                    <a:pt x="86933" y="119282"/>
                  </a:lnTo>
                  <a:lnTo>
                    <a:pt x="67979" y="159029"/>
                  </a:lnTo>
                  <a:lnTo>
                    <a:pt x="50987" y="203365"/>
                  </a:lnTo>
                  <a:lnTo>
                    <a:pt x="36131" y="251884"/>
                  </a:lnTo>
                  <a:lnTo>
                    <a:pt x="23586" y="304178"/>
                  </a:lnTo>
                  <a:lnTo>
                    <a:pt x="13525" y="359840"/>
                  </a:lnTo>
                  <a:lnTo>
                    <a:pt x="6124" y="418462"/>
                  </a:lnTo>
                  <a:lnTo>
                    <a:pt x="1555" y="479637"/>
                  </a:lnTo>
                  <a:lnTo>
                    <a:pt x="-6" y="542957"/>
                  </a:lnTo>
                  <a:lnTo>
                    <a:pt x="1555" y="606277"/>
                  </a:lnTo>
                  <a:lnTo>
                    <a:pt x="6124" y="667452"/>
                  </a:lnTo>
                  <a:lnTo>
                    <a:pt x="13525" y="726073"/>
                  </a:lnTo>
                  <a:lnTo>
                    <a:pt x="23586" y="781735"/>
                  </a:lnTo>
                  <a:lnTo>
                    <a:pt x="36131" y="834029"/>
                  </a:lnTo>
                  <a:lnTo>
                    <a:pt x="50987" y="882548"/>
                  </a:lnTo>
                  <a:lnTo>
                    <a:pt x="67979" y="926884"/>
                  </a:lnTo>
                  <a:lnTo>
                    <a:pt x="86933" y="966631"/>
                  </a:lnTo>
                  <a:lnTo>
                    <a:pt x="107675" y="1001381"/>
                  </a:lnTo>
                  <a:lnTo>
                    <a:pt x="153827" y="1054259"/>
                  </a:lnTo>
                  <a:lnTo>
                    <a:pt x="205041" y="1082259"/>
                  </a:lnTo>
                  <a:lnTo>
                    <a:pt x="232110" y="1085912"/>
                  </a:lnTo>
                  <a:lnTo>
                    <a:pt x="259180" y="1082259"/>
                  </a:lnTo>
                  <a:lnTo>
                    <a:pt x="310394" y="1054259"/>
                  </a:lnTo>
                  <a:lnTo>
                    <a:pt x="356546" y="1001381"/>
                  </a:lnTo>
                  <a:lnTo>
                    <a:pt x="377288" y="966631"/>
                  </a:lnTo>
                  <a:lnTo>
                    <a:pt x="396242" y="926884"/>
                  </a:lnTo>
                  <a:lnTo>
                    <a:pt x="413234" y="882548"/>
                  </a:lnTo>
                  <a:lnTo>
                    <a:pt x="428090" y="834029"/>
                  </a:lnTo>
                  <a:lnTo>
                    <a:pt x="440635" y="781735"/>
                  </a:lnTo>
                  <a:lnTo>
                    <a:pt x="450695" y="726073"/>
                  </a:lnTo>
                  <a:lnTo>
                    <a:pt x="458097" y="667452"/>
                  </a:lnTo>
                  <a:lnTo>
                    <a:pt x="462666" y="606277"/>
                  </a:lnTo>
                  <a:lnTo>
                    <a:pt x="464228" y="542957"/>
                  </a:lnTo>
                  <a:close/>
                </a:path>
              </a:pathLst>
            </a:custGeom>
            <a:ln w="21515">
              <a:solidFill>
                <a:srgbClr val="0433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59892" y="1822138"/>
              <a:ext cx="695960" cy="6350"/>
            </a:xfrm>
            <a:custGeom>
              <a:avLst/>
              <a:gdLst/>
              <a:ahLst/>
              <a:cxnLst/>
              <a:rect l="l" t="t" r="r" b="b"/>
              <a:pathLst>
                <a:path w="695960" h="6350">
                  <a:moveTo>
                    <a:pt x="0" y="1"/>
                  </a:moveTo>
                  <a:lnTo>
                    <a:pt x="53393" y="1628"/>
                  </a:lnTo>
                  <a:lnTo>
                    <a:pt x="106219" y="3004"/>
                  </a:lnTo>
                  <a:lnTo>
                    <a:pt x="158477" y="4131"/>
                  </a:lnTo>
                  <a:lnTo>
                    <a:pt x="210168" y="5007"/>
                  </a:lnTo>
                  <a:lnTo>
                    <a:pt x="261291" y="5632"/>
                  </a:lnTo>
                  <a:lnTo>
                    <a:pt x="311847" y="6008"/>
                  </a:lnTo>
                  <a:lnTo>
                    <a:pt x="361835" y="6133"/>
                  </a:lnTo>
                  <a:lnTo>
                    <a:pt x="411255" y="6008"/>
                  </a:lnTo>
                  <a:lnTo>
                    <a:pt x="460108" y="5632"/>
                  </a:lnTo>
                  <a:lnTo>
                    <a:pt x="508394" y="5007"/>
                  </a:lnTo>
                  <a:lnTo>
                    <a:pt x="556111" y="4131"/>
                  </a:lnTo>
                  <a:lnTo>
                    <a:pt x="603261" y="3004"/>
                  </a:lnTo>
                  <a:lnTo>
                    <a:pt x="649844" y="1628"/>
                  </a:lnTo>
                  <a:lnTo>
                    <a:pt x="695859" y="1"/>
                  </a:lnTo>
                </a:path>
              </a:pathLst>
            </a:custGeom>
            <a:ln w="18393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2" name="object 12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7297" y="663411"/>
            <a:ext cx="220385" cy="21133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4887" y="743643"/>
            <a:ext cx="239356" cy="1157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04567" y="658368"/>
            <a:ext cx="248437" cy="2247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54361" y="729987"/>
            <a:ext cx="213751" cy="142985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21" name="object 21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7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7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7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7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5615"/>
            <a:ext cx="55308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Triples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757821"/>
            <a:ext cx="76809" cy="7680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2932" y="685913"/>
            <a:ext cx="393446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spc="-20" dirty="0">
                <a:solidFill>
                  <a:srgbClr val="000000"/>
                </a:solidFill>
              </a:rPr>
              <a:t>Temporaries </a:t>
            </a:r>
            <a:r>
              <a:rPr sz="1100" dirty="0">
                <a:solidFill>
                  <a:srgbClr val="000000"/>
                </a:solidFill>
              </a:rPr>
              <a:t>are</a:t>
            </a:r>
            <a:r>
              <a:rPr sz="1100" spc="-15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not</a:t>
            </a:r>
            <a:r>
              <a:rPr sz="1100" spc="-2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used</a:t>
            </a:r>
            <a:r>
              <a:rPr sz="1100" spc="-15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and</a:t>
            </a:r>
            <a:r>
              <a:rPr sz="1100" spc="-2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instead</a:t>
            </a:r>
            <a:r>
              <a:rPr sz="1100" spc="-15" dirty="0">
                <a:solidFill>
                  <a:srgbClr val="000000"/>
                </a:solidFill>
              </a:rPr>
              <a:t> </a:t>
            </a:r>
            <a:r>
              <a:rPr sz="1100" spc="-10" dirty="0">
                <a:solidFill>
                  <a:srgbClr val="000000"/>
                </a:solidFill>
              </a:rPr>
              <a:t>references</a:t>
            </a:r>
            <a:r>
              <a:rPr sz="1100" spc="-20" dirty="0">
                <a:solidFill>
                  <a:srgbClr val="000000"/>
                </a:solidFill>
              </a:rPr>
              <a:t> </a:t>
            </a:r>
            <a:r>
              <a:rPr sz="1100" dirty="0">
                <a:solidFill>
                  <a:srgbClr val="000000"/>
                </a:solidFill>
              </a:rPr>
              <a:t>to</a:t>
            </a:r>
            <a:r>
              <a:rPr sz="1100" spc="-15" dirty="0">
                <a:solidFill>
                  <a:srgbClr val="000000"/>
                </a:solidFill>
              </a:rPr>
              <a:t> </a:t>
            </a:r>
            <a:r>
              <a:rPr sz="1100" spc="-10" dirty="0">
                <a:solidFill>
                  <a:srgbClr val="000000"/>
                </a:solidFill>
              </a:rPr>
              <a:t>instructions </a:t>
            </a:r>
            <a:r>
              <a:rPr sz="1100" dirty="0">
                <a:solidFill>
                  <a:srgbClr val="000000"/>
                </a:solidFill>
              </a:rPr>
              <a:t>are</a:t>
            </a:r>
            <a:r>
              <a:rPr sz="1100" spc="-25" dirty="0">
                <a:solidFill>
                  <a:srgbClr val="000000"/>
                </a:solidFill>
              </a:rPr>
              <a:t> </a:t>
            </a:r>
            <a:r>
              <a:rPr sz="1100" spc="-20" dirty="0">
                <a:solidFill>
                  <a:srgbClr val="000000"/>
                </a:solidFill>
              </a:rPr>
              <a:t>made</a:t>
            </a:r>
            <a:endParaRPr sz="1100"/>
          </a:p>
        </p:txBody>
      </p:sp>
      <p:grpSp>
        <p:nvGrpSpPr>
          <p:cNvPr id="5" name="object 5"/>
          <p:cNvGrpSpPr/>
          <p:nvPr/>
        </p:nvGrpSpPr>
        <p:grpSpPr>
          <a:xfrm>
            <a:off x="833464" y="1348744"/>
            <a:ext cx="3112135" cy="1341120"/>
            <a:chOff x="833464" y="1348744"/>
            <a:chExt cx="3112135" cy="13411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3464" y="1348744"/>
              <a:ext cx="3111748" cy="1341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2101" y="1379943"/>
              <a:ext cx="176217" cy="1762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1955" y="1487110"/>
              <a:ext cx="241788" cy="18820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0" name="object 10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5" name="object 15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5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Indirect</a:t>
            </a:r>
            <a:r>
              <a:rPr spc="95" dirty="0"/>
              <a:t> </a:t>
            </a:r>
            <a:r>
              <a:rPr spc="-10" dirty="0"/>
              <a:t>Triples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9557" y="773226"/>
            <a:ext cx="76809" cy="7680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2932" y="701318"/>
            <a:ext cx="283845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Arial" panose="020B0604020202020204"/>
                <a:cs typeface="Arial" panose="020B0604020202020204"/>
              </a:rPr>
              <a:t>In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addition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triples,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a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list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of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pointers</a:t>
            </a:r>
            <a:r>
              <a:rPr sz="1100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" panose="020B0604020202020204"/>
                <a:cs typeface="Arial" panose="020B0604020202020204"/>
              </a:rPr>
              <a:t>to</a:t>
            </a:r>
            <a:r>
              <a:rPr sz="1100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0" dirty="0">
                <a:latin typeface="Arial" panose="020B0604020202020204"/>
                <a:cs typeface="Arial" panose="020B0604020202020204"/>
              </a:rPr>
              <a:t>triples</a:t>
            </a:r>
            <a:endParaRPr sz="11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979" y="1189247"/>
            <a:ext cx="1862137" cy="923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0026" y="2430799"/>
            <a:ext cx="11525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Calibri" panose="020F0502020204030204"/>
                <a:cs typeface="Calibri" panose="020F0502020204030204"/>
              </a:rPr>
              <a:t>List</a:t>
            </a:r>
            <a:r>
              <a:rPr sz="900" spc="-1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of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pointers</a:t>
            </a:r>
            <a:r>
              <a:rPr sz="900" spc="-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to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 triples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53185" y="2084597"/>
            <a:ext cx="1152525" cy="501650"/>
            <a:chOff x="953185" y="2084597"/>
            <a:chExt cx="1152525" cy="501650"/>
          </a:xfrm>
        </p:grpSpPr>
        <p:sp>
          <p:nvSpPr>
            <p:cNvPr id="9" name="object 9"/>
            <p:cNvSpPr/>
            <p:nvPr/>
          </p:nvSpPr>
          <p:spPr>
            <a:xfrm>
              <a:off x="953185" y="2084597"/>
              <a:ext cx="194310" cy="344805"/>
            </a:xfrm>
            <a:custGeom>
              <a:avLst/>
              <a:gdLst/>
              <a:ahLst/>
              <a:cxnLst/>
              <a:rect l="l" t="t" r="r" b="b"/>
              <a:pathLst>
                <a:path w="194309" h="344805">
                  <a:moveTo>
                    <a:pt x="187180" y="11012"/>
                  </a:moveTo>
                  <a:lnTo>
                    <a:pt x="181725" y="14244"/>
                  </a:lnTo>
                  <a:lnTo>
                    <a:pt x="0" y="341356"/>
                  </a:lnTo>
                  <a:lnTo>
                    <a:pt x="5587" y="344443"/>
                  </a:lnTo>
                  <a:lnTo>
                    <a:pt x="187308" y="17364"/>
                  </a:lnTo>
                  <a:lnTo>
                    <a:pt x="187245" y="14244"/>
                  </a:lnTo>
                  <a:lnTo>
                    <a:pt x="187180" y="11012"/>
                  </a:lnTo>
                  <a:close/>
                </a:path>
                <a:path w="194309" h="344805">
                  <a:moveTo>
                    <a:pt x="193374" y="3937"/>
                  </a:moveTo>
                  <a:lnTo>
                    <a:pt x="187452" y="3937"/>
                  </a:lnTo>
                  <a:lnTo>
                    <a:pt x="193040" y="7048"/>
                  </a:lnTo>
                  <a:lnTo>
                    <a:pt x="187308" y="17364"/>
                  </a:lnTo>
                  <a:lnTo>
                    <a:pt x="187959" y="49656"/>
                  </a:lnTo>
                  <a:lnTo>
                    <a:pt x="188023" y="51434"/>
                  </a:lnTo>
                  <a:lnTo>
                    <a:pt x="189484" y="52831"/>
                  </a:lnTo>
                  <a:lnTo>
                    <a:pt x="192849" y="52831"/>
                  </a:lnTo>
                  <a:lnTo>
                    <a:pt x="194246" y="51434"/>
                  </a:lnTo>
                  <a:lnTo>
                    <a:pt x="194314" y="49656"/>
                  </a:lnTo>
                  <a:lnTo>
                    <a:pt x="193650" y="17364"/>
                  </a:lnTo>
                  <a:lnTo>
                    <a:pt x="193586" y="14244"/>
                  </a:lnTo>
                  <a:lnTo>
                    <a:pt x="193463" y="8255"/>
                  </a:lnTo>
                  <a:lnTo>
                    <a:pt x="193374" y="3937"/>
                  </a:lnTo>
                  <a:close/>
                </a:path>
                <a:path w="194309" h="344805">
                  <a:moveTo>
                    <a:pt x="193294" y="0"/>
                  </a:moveTo>
                  <a:lnTo>
                    <a:pt x="149161" y="26162"/>
                  </a:lnTo>
                  <a:lnTo>
                    <a:pt x="148653" y="28130"/>
                  </a:lnTo>
                  <a:lnTo>
                    <a:pt x="150494" y="31115"/>
                  </a:lnTo>
                  <a:lnTo>
                    <a:pt x="152400" y="31623"/>
                  </a:lnTo>
                  <a:lnTo>
                    <a:pt x="181725" y="14244"/>
                  </a:lnTo>
                  <a:lnTo>
                    <a:pt x="187452" y="3937"/>
                  </a:lnTo>
                  <a:lnTo>
                    <a:pt x="193374" y="3937"/>
                  </a:lnTo>
                  <a:lnTo>
                    <a:pt x="193294" y="0"/>
                  </a:lnTo>
                  <a:close/>
                </a:path>
                <a:path w="194309" h="344805">
                  <a:moveTo>
                    <a:pt x="190417" y="5587"/>
                  </a:moveTo>
                  <a:lnTo>
                    <a:pt x="187071" y="5587"/>
                  </a:lnTo>
                  <a:lnTo>
                    <a:pt x="191833" y="8255"/>
                  </a:lnTo>
                  <a:lnTo>
                    <a:pt x="187180" y="11012"/>
                  </a:lnTo>
                  <a:lnTo>
                    <a:pt x="187245" y="14244"/>
                  </a:lnTo>
                  <a:lnTo>
                    <a:pt x="187308" y="17364"/>
                  </a:lnTo>
                  <a:lnTo>
                    <a:pt x="193040" y="7048"/>
                  </a:lnTo>
                  <a:lnTo>
                    <a:pt x="190417" y="5587"/>
                  </a:lnTo>
                  <a:close/>
                </a:path>
                <a:path w="194309" h="344805">
                  <a:moveTo>
                    <a:pt x="187452" y="3937"/>
                  </a:moveTo>
                  <a:lnTo>
                    <a:pt x="181725" y="14244"/>
                  </a:lnTo>
                  <a:lnTo>
                    <a:pt x="187180" y="11012"/>
                  </a:lnTo>
                  <a:lnTo>
                    <a:pt x="187071" y="5587"/>
                  </a:lnTo>
                  <a:lnTo>
                    <a:pt x="190417" y="5587"/>
                  </a:lnTo>
                  <a:lnTo>
                    <a:pt x="187452" y="3937"/>
                  </a:lnTo>
                  <a:close/>
                </a:path>
                <a:path w="194309" h="344805">
                  <a:moveTo>
                    <a:pt x="187071" y="5587"/>
                  </a:moveTo>
                  <a:lnTo>
                    <a:pt x="187180" y="11012"/>
                  </a:lnTo>
                  <a:lnTo>
                    <a:pt x="191833" y="8255"/>
                  </a:lnTo>
                  <a:lnTo>
                    <a:pt x="187071" y="5587"/>
                  </a:lnTo>
                  <a:close/>
                </a:path>
              </a:pathLst>
            </a:custGeom>
            <a:solidFill>
              <a:srgbClr val="4A7EB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794179" y="2427497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228600" y="0"/>
                  </a:moveTo>
                  <a:lnTo>
                    <a:pt x="228600" y="38100"/>
                  </a:lnTo>
                  <a:lnTo>
                    <a:pt x="0" y="38100"/>
                  </a:lnTo>
                  <a:lnTo>
                    <a:pt x="0" y="114300"/>
                  </a:lnTo>
                  <a:lnTo>
                    <a:pt x="228600" y="114300"/>
                  </a:lnTo>
                  <a:lnTo>
                    <a:pt x="228600" y="152400"/>
                  </a:lnTo>
                  <a:lnTo>
                    <a:pt x="304800" y="7620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794179" y="2427497"/>
              <a:ext cx="304800" cy="152400"/>
            </a:xfrm>
            <a:custGeom>
              <a:avLst/>
              <a:gdLst/>
              <a:ahLst/>
              <a:cxnLst/>
              <a:rect l="l" t="t" r="r" b="b"/>
              <a:pathLst>
                <a:path w="304800" h="152400">
                  <a:moveTo>
                    <a:pt x="0" y="38100"/>
                  </a:moveTo>
                  <a:lnTo>
                    <a:pt x="228600" y="38100"/>
                  </a:lnTo>
                  <a:lnTo>
                    <a:pt x="228600" y="0"/>
                  </a:lnTo>
                  <a:lnTo>
                    <a:pt x="304800" y="76200"/>
                  </a:lnTo>
                  <a:lnTo>
                    <a:pt x="228600" y="152400"/>
                  </a:lnTo>
                  <a:lnTo>
                    <a:pt x="228600" y="114300"/>
                  </a:lnTo>
                  <a:lnTo>
                    <a:pt x="0" y="114300"/>
                  </a:lnTo>
                  <a:lnTo>
                    <a:pt x="0" y="38100"/>
                  </a:lnTo>
                  <a:close/>
                </a:path>
              </a:pathLst>
            </a:custGeom>
            <a:ln w="12700">
              <a:solidFill>
                <a:srgbClr val="385D8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211247" y="2354446"/>
            <a:ext cx="21570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Calibri" panose="020F0502020204030204"/>
                <a:cs typeface="Calibri" panose="020F0502020204030204"/>
              </a:rPr>
              <a:t>Optimizing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complier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can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reorder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instruction</a:t>
            </a:r>
            <a:endParaRPr sz="900">
              <a:latin typeface="Calibri" panose="020F0502020204030204"/>
              <a:cs typeface="Calibri" panose="020F0502020204030204"/>
            </a:endParaRPr>
          </a:p>
          <a:p>
            <a:pPr marL="12700">
              <a:lnSpc>
                <a:spcPct val="100000"/>
              </a:lnSpc>
            </a:pPr>
            <a:r>
              <a:rPr sz="900" dirty="0">
                <a:latin typeface="Calibri" panose="020F0502020204030204"/>
                <a:cs typeface="Calibri" panose="020F0502020204030204"/>
              </a:rPr>
              <a:t>list,</a:t>
            </a:r>
            <a:r>
              <a:rPr sz="900" spc="-3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instead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of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affecting</a:t>
            </a:r>
            <a:r>
              <a:rPr sz="900" spc="-25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the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dirty="0">
                <a:latin typeface="Calibri" panose="020F0502020204030204"/>
                <a:cs typeface="Calibri" panose="020F0502020204030204"/>
              </a:rPr>
              <a:t>triples</a:t>
            </a:r>
            <a:r>
              <a:rPr sz="900" spc="-20" dirty="0">
                <a:latin typeface="Calibri" panose="020F0502020204030204"/>
                <a:cs typeface="Calibri" panose="020F0502020204030204"/>
              </a:rPr>
              <a:t> </a:t>
            </a:r>
            <a:r>
              <a:rPr sz="900" spc="-10" dirty="0">
                <a:latin typeface="Calibri" panose="020F0502020204030204"/>
                <a:cs typeface="Calibri" panose="020F0502020204030204"/>
              </a:rPr>
              <a:t>themselves</a:t>
            </a:r>
            <a:endParaRPr sz="900"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14" name="object 14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9" name="object 19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3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0"/>
            <a:ext cx="4608195" cy="321945"/>
          </a:xfrm>
          <a:custGeom>
            <a:avLst/>
            <a:gdLst/>
            <a:ahLst/>
            <a:cxnLst/>
            <a:rect l="l" t="t" r="r" b="b"/>
            <a:pathLst>
              <a:path w="4608195" h="321945">
                <a:moveTo>
                  <a:pt x="4608004" y="0"/>
                </a:moveTo>
                <a:lnTo>
                  <a:pt x="0" y="0"/>
                </a:lnTo>
                <a:lnTo>
                  <a:pt x="0" y="321500"/>
                </a:lnTo>
                <a:lnTo>
                  <a:pt x="4608004" y="321500"/>
                </a:lnTo>
                <a:lnTo>
                  <a:pt x="4608004" y="0"/>
                </a:lnTo>
                <a:close/>
              </a:path>
            </a:pathLst>
          </a:custGeom>
          <a:solidFill>
            <a:srgbClr val="3333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5300" y="45615"/>
            <a:ext cx="7346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Example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24523" y="1274525"/>
            <a:ext cx="2395530" cy="93260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3327019"/>
            <a:ext cx="4608195" cy="129539"/>
            <a:chOff x="0" y="3327019"/>
            <a:chExt cx="4608195" cy="129539"/>
          </a:xfrm>
        </p:grpSpPr>
        <p:sp>
          <p:nvSpPr>
            <p:cNvPr id="6" name="object 6"/>
            <p:cNvSpPr/>
            <p:nvPr/>
          </p:nvSpPr>
          <p:spPr>
            <a:xfrm>
              <a:off x="0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5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19195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535976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26268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071952" y="3327019"/>
              <a:ext cx="1536065" cy="129539"/>
            </a:xfrm>
            <a:custGeom>
              <a:avLst/>
              <a:gdLst/>
              <a:ahLst/>
              <a:cxnLst/>
              <a:rect l="l" t="t" r="r" b="b"/>
              <a:pathLst>
                <a:path w="1536064" h="129539">
                  <a:moveTo>
                    <a:pt x="1535976" y="0"/>
                  </a:moveTo>
                  <a:lnTo>
                    <a:pt x="0" y="0"/>
                  </a:lnTo>
                  <a:lnTo>
                    <a:pt x="0" y="129031"/>
                  </a:lnTo>
                  <a:lnTo>
                    <a:pt x="1535976" y="12903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690"/>
              </a:lnSpc>
            </a:pPr>
            <a:r>
              <a:rPr spc="-25" dirty="0"/>
              <a:t>pt</a:t>
            </a:r>
            <a:endParaRPr spc="-25" dirty="0"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/>
              <a:t>Rokan</a:t>
            </a:r>
            <a:r>
              <a:rPr spc="-35" dirty="0"/>
              <a:t> </a:t>
            </a:r>
            <a:r>
              <a:rPr dirty="0"/>
              <a:t>U.</a:t>
            </a:r>
            <a:r>
              <a:rPr spc="-35" dirty="0"/>
              <a:t> </a:t>
            </a:r>
            <a:r>
              <a:rPr dirty="0"/>
              <a:t>Faruqui</a:t>
            </a:r>
            <a:r>
              <a:rPr spc="160" dirty="0"/>
              <a:t> </a:t>
            </a:r>
            <a:r>
              <a:rPr dirty="0"/>
              <a:t>(Associate</a:t>
            </a:r>
            <a:r>
              <a:rPr spc="-30" dirty="0"/>
              <a:t> </a:t>
            </a:r>
            <a:r>
              <a:rPr dirty="0"/>
              <a:t>Professor,</a:t>
            </a:r>
            <a:r>
              <a:rPr spc="95" dirty="0"/>
              <a:t> </a:t>
            </a:r>
            <a:r>
              <a:rPr spc="-25" dirty="0"/>
              <a:t>De</a:t>
            </a:r>
            <a:endParaRPr spc="-25" dirty="0"/>
          </a:p>
        </p:txBody>
      </p:sp>
      <p:sp>
        <p:nvSpPr>
          <p:cNvPr id="11" name="object 11"/>
          <p:cNvSpPr txBox="1"/>
          <p:nvPr/>
        </p:nvSpPr>
        <p:spPr>
          <a:xfrm>
            <a:off x="1769579" y="3331303"/>
            <a:ext cx="1047750" cy="11938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Intermediate</a:t>
            </a:r>
            <a:r>
              <a:rPr sz="600" spc="15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Code</a:t>
            </a:r>
            <a:r>
              <a:rPr sz="600" spc="2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 </a:t>
            </a:r>
            <a:r>
              <a:rPr sz="600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  <a:hlinkClick r:id="rId2" action="ppaction://hlinksldjump"/>
              </a:rPr>
              <a:t>Generation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spc="-10" dirty="0"/>
            </a:fld>
            <a:r>
              <a:rPr spc="-70" dirty="0"/>
              <a:t> </a:t>
            </a:r>
            <a:r>
              <a:rPr dirty="0"/>
              <a:t>/</a:t>
            </a:r>
            <a:r>
              <a:rPr spc="-65" dirty="0"/>
              <a:t> </a:t>
            </a:r>
            <a:r>
              <a:rPr spc="-25" dirty="0"/>
              <a:t>26</a:t>
            </a:r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2_ Intermediate Code Generation with example - 0-6-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377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2_ Intermediate Code Generation with example - 0-7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60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3_ What is 3-Address Code in Compiler - 0-3-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30416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3_ What is 3-Address Code in Compiler - 0-3-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73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1) Lec-23_ What is 3-Address Code in Compiler - 0-5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1758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4574</Words>
  <Application>WPS Presentation</Application>
  <PresentationFormat>On-screen Show (4:3)</PresentationFormat>
  <Paragraphs>399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60" baseType="lpstr">
      <vt:lpstr>Arial</vt:lpstr>
      <vt:lpstr>SimSun</vt:lpstr>
      <vt:lpstr>Wingdings</vt:lpstr>
      <vt:lpstr>Arial</vt:lpstr>
      <vt:lpstr>Calibri</vt:lpstr>
      <vt:lpstr>Georgia</vt:lpstr>
      <vt:lpstr>Microsoft YaHei</vt:lpstr>
      <vt:lpstr>Arial Unicode MS</vt:lpstr>
      <vt:lpstr>Tahoma</vt:lpstr>
      <vt:lpstr>Cambria</vt:lpstr>
      <vt:lpstr>Office Theme</vt:lpstr>
      <vt:lpstr>Intermediate Code Generation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Introduction</vt:lpstr>
      <vt:lpstr>Introduction</vt:lpstr>
      <vt:lpstr>Introduction</vt:lpstr>
      <vt:lpstr>PowerPoint 演示文稿</vt:lpstr>
      <vt:lpstr>Variants of Syntax Trees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Three Address Code</vt:lpstr>
      <vt:lpstr>Three Address Code</vt:lpstr>
      <vt:lpstr>PowerPoint 演示文稿</vt:lpstr>
      <vt:lpstr>PowerPoint 演示文稿</vt:lpstr>
      <vt:lpstr>Choice of Operator Set</vt:lpstr>
      <vt:lpstr>Data Structure</vt:lpstr>
      <vt:lpstr>PowerPoint 演示文稿</vt:lpstr>
      <vt:lpstr>Temporaries are not used and instead references to instructions are made</vt:lpstr>
      <vt:lpstr>Indirect Triples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Intermediate Code Generation</dc:title>
  <dc:creator>Rokan U. Faruqui </dc:creator>
  <cp:lastModifiedBy>Sharifunnaher Snigdha</cp:lastModifiedBy>
  <cp:revision>3</cp:revision>
  <dcterms:created xsi:type="dcterms:W3CDTF">2025-12-02T09:15:59Z</dcterms:created>
  <dcterms:modified xsi:type="dcterms:W3CDTF">2025-12-02T10:38:35Z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2019-11-05T06:00:00Z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2025-12-02T06:00:00Z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01B540FF7693486BBEE5C2EEB3C3E561_12</vt:lpwstr>
  </property>
  <property fmtid="{D5CDD505-2E9C-101B-9397-08002B2CF9AE}" pid="7" name="KSOProductBuildVer">
    <vt:lpwstr>1033-12.2.0.23155</vt:lpwstr>
  </property>
</Properties>
</file>